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1" r:id="rId9"/>
    <p:sldId id="266" r:id="rId10"/>
    <p:sldId id="262" r:id="rId11"/>
    <p:sldId id="263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7" autoAdjust="0"/>
  </p:normalViewPr>
  <p:slideViewPr>
    <p:cSldViewPr snapToGrid="0">
      <p:cViewPr varScale="1">
        <p:scale>
          <a:sx n="95" d="100"/>
          <a:sy n="95" d="100"/>
        </p:scale>
        <p:origin x="53" y="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90b6e23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90b6e23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90b6e23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90b6e238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90b6e23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90b6e23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90b6e23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90b6e23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90b6e238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90b6e238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90b6e238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90b6e238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90b6e23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90b6e23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hr" smtClean="0"/>
              <a:pPr/>
              <a:t>‹#›</a:t>
            </a:fld>
            <a:endParaRPr lang="h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FWrBVeFo0&amp;ab_channel=GordijaMarija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PEhK2Vimw&amp;ab_channel=Alternator_Festivalpravadje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CFrxJY6qI&amp;ab_channel=Alternator_Festivalpravadje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hr" dirty="0"/>
              <a:t>Nenasilno rješavanje sukoba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hr" dirty="0"/>
              <a:t>(4. i 5. razred)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r" dirty="0"/>
              <a:t>Što je medijacija? Pokušajte crteže objasniti svojim riječima.</a:t>
            </a:r>
            <a:endParaRPr dirty="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75" y="1510352"/>
            <a:ext cx="8239250" cy="30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19">
            <a:extLst>
              <a:ext uri="{FF2B5EF4-FFF2-40B4-BE49-F238E27FC236}">
                <a16:creationId xmlns:a16="http://schemas.microsoft.com/office/drawing/2014/main" id="{04C8632C-6999-F931-5FA0-8BC281ADC47C}"/>
              </a:ext>
            </a:extLst>
          </p:cNvPr>
          <p:cNvSpPr txBox="1"/>
          <p:nvPr/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42900" algn="ctr">
              <a:spcAft>
                <a:spcPts val="600"/>
              </a:spcAft>
              <a:buClr>
                <a:schemeClr val="dk2"/>
              </a:buClr>
              <a:buSzPts val="2100"/>
            </a:pPr>
            <a:r>
              <a:rPr lang="pt-BR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 TUĐIM CIPELAMA</a:t>
            </a:r>
            <a:r>
              <a:rPr lang="pt-BR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video 2’</a:t>
            </a: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731300" y="337456"/>
            <a:ext cx="4412700" cy="4528457"/>
          </a:xfr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hr-HR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Medijacija je dogovorno rješavanje sukoba uz pomoć </a:t>
            </a:r>
            <a:r>
              <a:rPr lang="hr-HR" sz="2800" b="1" i="0" u="none" strike="noStrike" cap="none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treće, neutralne strane. </a:t>
            </a:r>
          </a:p>
          <a:p>
            <a:pPr>
              <a:spcAft>
                <a:spcPts val="600"/>
              </a:spcAft>
            </a:pPr>
            <a:r>
              <a:rPr lang="hr-HR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Medijacijom uspijemo </a:t>
            </a:r>
            <a:r>
              <a:rPr lang="hr-HR" sz="2800" b="1" i="0" u="none" strike="noStrike" cap="none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postići dogovor</a:t>
            </a:r>
            <a:r>
              <a:rPr lang="hr-HR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, rješenjem su zadovoljne obje strane u sukobu. </a:t>
            </a:r>
          </a:p>
          <a:p>
            <a:pPr>
              <a:spcAft>
                <a:spcPts val="600"/>
              </a:spcAft>
            </a:pPr>
            <a:r>
              <a:rPr lang="hr-HR" sz="2800" b="1" i="0" u="none" strike="noStrike" cap="none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Nema gubitnika ili pobijeđenog, </a:t>
            </a:r>
            <a:r>
              <a:rPr lang="hr-HR" sz="2800" b="1" i="0" u="none" strike="noStrike" cap="none" dirty="0">
                <a:latin typeface="Arial"/>
                <a:ea typeface="Arial"/>
                <a:cs typeface="Arial"/>
                <a:sym typeface="Arial"/>
              </a:rPr>
              <a:t>na kraju su svi zadovoljni. </a:t>
            </a:r>
          </a:p>
          <a:p>
            <a:pPr>
              <a:spcAft>
                <a:spcPts val="600"/>
              </a:spcAft>
            </a:pPr>
            <a:endParaRPr lang="hr-HR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Mali medijatori u sretnoj školi – Forum za slobodu odgoja">
            <a:extLst>
              <a:ext uri="{FF2B5EF4-FFF2-40B4-BE49-F238E27FC236}">
                <a16:creationId xmlns:a16="http://schemas.microsoft.com/office/drawing/2014/main" id="{8E94B224-7A0A-01FB-3E1A-4F649297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8" y="70728"/>
            <a:ext cx="3647824" cy="27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740B73-8C45-BBB3-CCA6-FC7F112F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r-HR" dirty="0">
                <a:solidFill>
                  <a:srgbClr val="595959"/>
                </a:solidFill>
              </a:rPr>
              <a:t>Poredajte se uz zid jedna strane učionice. Ako je na pitanje odgovor </a:t>
            </a:r>
            <a:r>
              <a:rPr lang="hr-HR" u="sng" dirty="0">
                <a:solidFill>
                  <a:srgbClr val="595959"/>
                </a:solidFill>
              </a:rPr>
              <a:t>Da</a:t>
            </a:r>
            <a:r>
              <a:rPr lang="hr-HR" dirty="0">
                <a:solidFill>
                  <a:srgbClr val="595959"/>
                </a:solidFill>
              </a:rPr>
              <a:t>, krenite na do drugi kraju prostorije. Ako je odgovor </a:t>
            </a:r>
            <a:r>
              <a:rPr lang="hr-HR" u="sng" dirty="0">
                <a:solidFill>
                  <a:srgbClr val="595959"/>
                </a:solidFill>
              </a:rPr>
              <a:t>Ne</a:t>
            </a:r>
            <a:r>
              <a:rPr lang="hr-HR" dirty="0">
                <a:solidFill>
                  <a:srgbClr val="595959"/>
                </a:solidFill>
              </a:rPr>
              <a:t> ostaju na istom mjestu).  Pitanja i tvrdnje: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r-HR" dirty="0">
              <a:solidFill>
                <a:srgbClr val="595959"/>
              </a:solidFill>
            </a:endParaRP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U razredu smo imali sukobe samo nekoliko puta u mjesec dana. 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Znaš nekog čiji je sukob loše završio. 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Djeca i mladi mogu sami rješavati svoje sukobe. 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Za pomoć u rješavanju sukoba potrebna je odrasla osoba. 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Loše je imati sukobe.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Moć određuje rješenje sukoba (rješenje sukoba određuje tko je jači).</a:t>
            </a:r>
          </a:p>
          <a:p>
            <a:pPr marL="0" indent="0">
              <a:lnSpc>
                <a:spcPct val="170000"/>
              </a:lnSpc>
              <a:buClr>
                <a:schemeClr val="dk1"/>
              </a:buClr>
              <a:buSzPts val="1100"/>
              <a:buNone/>
            </a:pPr>
            <a:r>
              <a:rPr lang="hr-HR" sz="3200" b="1" dirty="0">
                <a:solidFill>
                  <a:srgbClr val="595959"/>
                </a:solidFill>
              </a:rPr>
              <a:t>Kad su interesi različiti, sukob se ne može riješiti.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8EF9E01D-D7FC-6F35-0608-D876793F38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  <a:buSzPct val="39285"/>
            </a:pPr>
            <a:r>
              <a:rPr lang="hr" dirty="0">
                <a:solidFill>
                  <a:schemeClr val="dk2"/>
                </a:solidFill>
              </a:rPr>
              <a:t>SUKOBI - barometar stavova - aktivnost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386853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buNone/>
            </a:pPr>
            <a:r>
              <a:rPr lang="hr-HR" b="1" u="sng" dirty="0"/>
              <a:t>Pitanja za razgovor: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b="1" dirty="0"/>
              <a:t>Kako ste se osjećali za vrijeme aktivnosti?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b="1" dirty="0"/>
              <a:t>Koliko je teško odabrati slaganje ili neslaganje?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b="1" dirty="0"/>
              <a:t>Koliko su mišljenje drugih utjecali na tvoje mišljenje?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u="sng" dirty="0">
                <a:hlinkClick r:id="rId3"/>
              </a:rPr>
              <a:t>MOJ HEROJ</a:t>
            </a:r>
            <a:r>
              <a:rPr lang="hr-HR" u="sng" dirty="0"/>
              <a:t> video 2’</a:t>
            </a:r>
            <a:endParaRPr dirty="0"/>
          </a:p>
        </p:txBody>
      </p:sp>
      <p:pic>
        <p:nvPicPr>
          <p:cNvPr id="1026" name="Picture 2" descr="Vijeće učenika | Tehnička škola Slavonski brod">
            <a:extLst>
              <a:ext uri="{FF2B5EF4-FFF2-40B4-BE49-F238E27FC236}">
                <a16:creationId xmlns:a16="http://schemas.microsoft.com/office/drawing/2014/main" id="{7057F948-8A86-7811-E0F3-E17B06AE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310"/>
            <a:ext cx="4572000" cy="46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r-HR"/>
              <a:t>Možemo li od sukoba imati nekakve koristi?</a:t>
            </a:r>
            <a:endParaRPr lang="hr-HR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3532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sz="2000" b="1"/>
              <a:t>NEMAMO KORISTI OD SUKOBA.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b="1"/>
              <a:t>Kad se problem pojavi, povučem se,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b="1"/>
              <a:t>gurnem ga pod tepih ili sukob ostavimo otvorenim,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b="1"/>
              <a:t>nakon toga obično stiže sljedeći sukob…</a:t>
            </a:r>
          </a:p>
          <a:p>
            <a:pPr marL="0" indent="0">
              <a:spcBef>
                <a:spcPts val="1200"/>
              </a:spcBef>
              <a:buNone/>
            </a:pPr>
            <a:endParaRPr lang="hr-HR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/>
              <a:t>IMA LI OSOBA KORISTI OD OVAKVOG PONAŠANJA?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/>
              <a:t>IMA LI TKO OBRNUTO MIŠLJENJE?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C058B8B-712D-CF4D-F311-02B102810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93" y="1246276"/>
            <a:ext cx="4983898" cy="332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2B557-F65B-5F3F-2E46-9957C81C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" dirty="0"/>
              <a:t>Možemo li od sukoba imati nekakve koristi?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5C5CAA-EF4D-39EF-941A-38A44F32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814342" cy="3839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hr-HR" b="1" dirty="0"/>
              <a:t>POBJEĐUJEM U</a:t>
            </a:r>
            <a:r>
              <a:rPr lang="hr-HR" sz="1800" b="1" dirty="0"/>
              <a:t> SUKOBU.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1800" b="1" dirty="0"/>
              <a:t>Problem se pojavi, odmah se suočim s njim, riješim ga,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b="1" dirty="0"/>
              <a:t>ako popustim nesretan sam i iskorišten, ne mogu podnijeti da slušam druge,</a:t>
            </a:r>
            <a:r>
              <a:rPr lang="hr-HR" sz="1800" b="1" dirty="0"/>
              <a:t> ne popuštam,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1800" b="1" dirty="0"/>
              <a:t>nakon toga obično stiže sljedeći sukob…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" dirty="0"/>
              <a:t>IMA LI OSOBA KORISTI OD OVAKVOG PONAŠANJA?             IMA LI TKO OBRNUTO MIŠLJENJE?</a:t>
            </a:r>
            <a:endParaRPr lang="hr-HR" sz="1800" b="1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1BB811D-BABD-7E5A-6183-6DC5032EE6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3234007-C7B0-DA58-8390-5BD3236D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042" y="1156010"/>
            <a:ext cx="4706258" cy="31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r-HR" dirty="0"/>
              <a:t>Ima li koristi od sukoba?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833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hr" sz="2250" dirty="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Bivši supružnici i roditelji dječaka sastaju se na parkingu kako bi razgovarali. </a:t>
            </a:r>
            <a:endParaRPr sz="2250" dirty="0">
              <a:solidFill>
                <a:srgbClr val="0F0F0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r" sz="2250" dirty="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U automobilima su ostavili svoju djecu, u jednom automobilu je dječak, a u drugom polusestra. Oni se nisu znali, ali upoznat će se preko automobilskih prozora. </a:t>
            </a:r>
            <a:endParaRPr sz="2250" dirty="0">
              <a:solidFill>
                <a:srgbClr val="0F0F0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hr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PUTEM PAPIRA</a:t>
            </a:r>
            <a:r>
              <a:rPr lang="hr" dirty="0"/>
              <a:t> video 5’ (POTREBE)</a:t>
            </a:r>
            <a:endParaRPr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sz="1050" dirty="0">
              <a:solidFill>
                <a:srgbClr val="0F0F0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CBC37C-05FB-0A50-7C67-314528EA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305" y="0"/>
            <a:ext cx="38576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r" dirty="0"/>
              <a:t>Kako rješavamo sukobe? (grupni rad)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8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200" b="1" dirty="0"/>
              <a:t>Natjecateljski </a:t>
            </a: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200" b="1" dirty="0"/>
              <a:t>Prilagođavamo se</a:t>
            </a: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200" b="1" dirty="0"/>
              <a:t>Izbjegavamo</a:t>
            </a: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hr"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200" b="1" dirty="0"/>
              <a:t>Tražimo kompromis  </a:t>
            </a:r>
            <a:endParaRPr sz="22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hr" sz="2200" b="1" dirty="0"/>
              <a:t>Tražimo suradnju</a:t>
            </a:r>
            <a:endParaRPr sz="2200" b="1"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103250" y="1152475"/>
            <a:ext cx="2895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100" b="1" dirty="0"/>
              <a:t>AGRESIVNO</a:t>
            </a: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100" b="1" dirty="0"/>
              <a:t>PASIVNO</a:t>
            </a: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hr-HR"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sz="2100" b="1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hr" sz="2100" b="1" dirty="0"/>
              <a:t>ASERTIVNO</a:t>
            </a:r>
            <a:endParaRPr dirty="0"/>
          </a:p>
        </p:txBody>
      </p:sp>
      <p:pic>
        <p:nvPicPr>
          <p:cNvPr id="3" name="Grafika 2" descr="Child with short hair">
            <a:extLst>
              <a:ext uri="{FF2B5EF4-FFF2-40B4-BE49-F238E27FC236}">
                <a16:creationId xmlns:a16="http://schemas.microsoft.com/office/drawing/2014/main" id="{A8B2AF6F-E44A-62CC-9CDF-1F476C68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5412" y="174401"/>
            <a:ext cx="1305572" cy="1519600"/>
          </a:xfrm>
          <a:prstGeom prst="rect">
            <a:avLst/>
          </a:prstGeom>
        </p:spPr>
      </p:pic>
      <p:pic>
        <p:nvPicPr>
          <p:cNvPr id="4" name="Grafika 3" descr="Child with short hair">
            <a:extLst>
              <a:ext uri="{FF2B5EF4-FFF2-40B4-BE49-F238E27FC236}">
                <a16:creationId xmlns:a16="http://schemas.microsoft.com/office/drawing/2014/main" id="{102B1C24-32EE-BA8F-2A19-F13361843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5411" y="1748533"/>
            <a:ext cx="1305571" cy="1519599"/>
          </a:xfrm>
          <a:prstGeom prst="rect">
            <a:avLst/>
          </a:prstGeom>
        </p:spPr>
      </p:pic>
      <p:pic>
        <p:nvPicPr>
          <p:cNvPr id="5" name="Grafika 4" descr="Child with short hair">
            <a:extLst>
              <a:ext uri="{FF2B5EF4-FFF2-40B4-BE49-F238E27FC236}">
                <a16:creationId xmlns:a16="http://schemas.microsoft.com/office/drawing/2014/main" id="{69226510-65DA-7051-6635-3F86D9512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5411" y="3234090"/>
            <a:ext cx="1261061" cy="146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r" dirty="0"/>
              <a:t>Nenasilno rješavanje sukoba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hr" b="1" dirty="0"/>
              <a:t>Suprotne osobe u sukobu su te koje najbolje znaju što je problem; </a:t>
            </a:r>
            <a:endParaRPr b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" b="1" dirty="0"/>
              <a:t>Osobe u sukobu najbolje znaju koja rješenja bi mogla zadovoljiti njihove potrebe i interese.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" b="1" dirty="0"/>
              <a:t>One same znaju odabrati najbolje od predloženih rješenja – ono najjednostavnije i najlakše provedivo.</a:t>
            </a:r>
            <a:endParaRPr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B68215-EC18-29AE-E35D-8B547CF7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3352384"/>
            <a:ext cx="6109606" cy="179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7568E24-4502-7368-12AA-36E8BD13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300" dirty="0"/>
              <a:t>Može li pomoći odrasla </a:t>
            </a:r>
            <a:br>
              <a:rPr lang="hr-HR" sz="2300" dirty="0"/>
            </a:br>
            <a:r>
              <a:rPr lang="hr-HR" sz="2300" dirty="0"/>
              <a:t>osoba od povjerenja? </a:t>
            </a:r>
            <a:br>
              <a:rPr lang="hr-HR" sz="2300" dirty="0"/>
            </a:br>
            <a:endParaRPr lang="hr-HR" sz="23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70C46A8-472A-F90C-FF7B-43C37B604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</p:spPr>
        <p:txBody>
          <a:bodyPr/>
          <a:lstStyle/>
          <a:p>
            <a:r>
              <a:rPr lang="hr-HR" sz="2000" dirty="0"/>
              <a:t>(u školi - učitelj, razrednik, </a:t>
            </a:r>
            <a:br>
              <a:rPr lang="hr-HR" sz="2000" dirty="0"/>
            </a:br>
            <a:r>
              <a:rPr lang="hr-HR" sz="2000" dirty="0"/>
              <a:t>pedagog, psiholog)</a:t>
            </a:r>
            <a:endParaRPr lang="en-US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E7B2DBB-BC75-BB80-9364-383F394264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31300" y="337456"/>
            <a:ext cx="4412700" cy="4397829"/>
          </a:xfrm>
        </p:spPr>
        <p:txBody>
          <a:bodyPr wrap="square" anchor="ctr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hr-HR" sz="2800" b="1" dirty="0"/>
              <a:t>Treća osoba je medijator ili miritelj?</a:t>
            </a:r>
          </a:p>
          <a:p>
            <a:pPr marL="114300" indent="0">
              <a:spcAft>
                <a:spcPts val="600"/>
              </a:spcAft>
              <a:buNone/>
            </a:pPr>
            <a:endParaRPr lang="hr-HR" sz="2800" b="1" dirty="0"/>
          </a:p>
          <a:p>
            <a:pPr marL="114300" indent="0">
              <a:spcAft>
                <a:spcPts val="600"/>
              </a:spcAft>
              <a:buNone/>
            </a:pPr>
            <a:r>
              <a:rPr lang="hr-HR" sz="2800" b="1" dirty="0"/>
              <a:t>Medijator može pomoći, ono što radi je pomoć da sami riješite problem.</a:t>
            </a:r>
          </a:p>
        </p:txBody>
      </p:sp>
    </p:spTree>
    <p:extLst>
      <p:ext uri="{BB962C8B-B14F-4D97-AF65-F5344CB8AC3E}">
        <p14:creationId xmlns:p14="http://schemas.microsoft.com/office/powerpoint/2010/main" val="38485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486</Words>
  <Application>Microsoft Office PowerPoint</Application>
  <PresentationFormat>Prikaz na zaslonu (16:9)</PresentationFormat>
  <Paragraphs>66</Paragraphs>
  <Slides>11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Roboto</vt:lpstr>
      <vt:lpstr>Simple Light</vt:lpstr>
      <vt:lpstr>Nenasilno rješavanje sukoba</vt:lpstr>
      <vt:lpstr>SUKOBI - barometar stavova - aktivnost</vt:lpstr>
      <vt:lpstr>PowerPoint prezentacija</vt:lpstr>
      <vt:lpstr>Možemo li od sukoba imati nekakve koristi?</vt:lpstr>
      <vt:lpstr>Možemo li od sukoba imati nekakve koristi?</vt:lpstr>
      <vt:lpstr>Ima li koristi od sukoba?</vt:lpstr>
      <vt:lpstr>Kako rješavamo sukobe? (grupni rad)</vt:lpstr>
      <vt:lpstr>Nenasilno rješavanje sukoba</vt:lpstr>
      <vt:lpstr>Može li pomoći odrasla  osoba od povjerenja?  </vt:lpstr>
      <vt:lpstr>Što je medijacija? Pokušajte crteže objasniti svojim riječima.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Nenasilno rješavanje sukoba zove se medijacija</dc:title>
  <cp:lastModifiedBy>Zvjezdana Atlaga</cp:lastModifiedBy>
  <cp:revision>3</cp:revision>
  <dcterms:modified xsi:type="dcterms:W3CDTF">2023-04-06T08:29:02Z</dcterms:modified>
</cp:coreProperties>
</file>