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sldIdLst>
    <p:sldId id="257" r:id="rId2"/>
    <p:sldId id="268" r:id="rId3"/>
    <p:sldId id="270" r:id="rId4"/>
    <p:sldId id="271" r:id="rId5"/>
    <p:sldId id="272" r:id="rId6"/>
    <p:sldId id="273" r:id="rId7"/>
    <p:sldId id="274" r:id="rId8"/>
    <p:sldId id="269" r:id="rId9"/>
    <p:sldId id="260" r:id="rId10"/>
    <p:sldId id="275" r:id="rId11"/>
    <p:sldId id="276" r:id="rId12"/>
    <p:sldId id="262" r:id="rId13"/>
    <p:sldId id="277" r:id="rId14"/>
    <p:sldId id="278" r:id="rId15"/>
    <p:sldId id="264" r:id="rId16"/>
    <p:sldId id="265" r:id="rId17"/>
    <p:sldId id="266" r:id="rId1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EDECE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ECBF-FF6A-46BF-9303-317B663002CF}" type="datetimeFigureOut">
              <a:rPr lang="hr-HR" smtClean="0"/>
              <a:t>19.10.2020.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8D402-0ECC-4B97-A847-C653D852666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6998868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ECBF-FF6A-46BF-9303-317B663002CF}" type="datetimeFigureOut">
              <a:rPr lang="hr-HR" smtClean="0"/>
              <a:t>19.10.2020.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8D402-0ECC-4B97-A847-C653D852666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5054024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ECBF-FF6A-46BF-9303-317B663002CF}" type="datetimeFigureOut">
              <a:rPr lang="hr-HR" smtClean="0"/>
              <a:t>19.10.2020.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8D402-0ECC-4B97-A847-C653D852666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3077042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ECBF-FF6A-46BF-9303-317B663002CF}" type="datetimeFigureOut">
              <a:rPr lang="hr-HR" smtClean="0"/>
              <a:t>19.10.2020.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8D402-0ECC-4B97-A847-C653D852666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7413254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ECBF-FF6A-46BF-9303-317B663002CF}" type="datetimeFigureOut">
              <a:rPr lang="hr-HR" smtClean="0"/>
              <a:t>19.10.2020.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8D402-0ECC-4B97-A847-C653D852666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1678109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ECBF-FF6A-46BF-9303-317B663002CF}" type="datetimeFigureOut">
              <a:rPr lang="hr-HR" smtClean="0"/>
              <a:t>19.10.2020.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8D402-0ECC-4B97-A847-C653D852666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2612811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ECBF-FF6A-46BF-9303-317B663002CF}" type="datetimeFigureOut">
              <a:rPr lang="hr-HR" smtClean="0"/>
              <a:t>19.10.2020.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8D402-0ECC-4B97-A847-C653D852666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70951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ECBF-FF6A-46BF-9303-317B663002CF}" type="datetimeFigureOut">
              <a:rPr lang="hr-HR" smtClean="0"/>
              <a:t>19.10.2020.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8D402-0ECC-4B97-A847-C653D852666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4655049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ECBF-FF6A-46BF-9303-317B663002CF}" type="datetimeFigureOut">
              <a:rPr lang="hr-HR" smtClean="0"/>
              <a:t>19.10.2020.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8D402-0ECC-4B97-A847-C653D852666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6828517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ECBF-FF6A-46BF-9303-317B663002CF}" type="datetimeFigureOut">
              <a:rPr lang="hr-HR" smtClean="0"/>
              <a:t>19.10.2020.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8D402-0ECC-4B97-A847-C653D852666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192123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ECBF-FF6A-46BF-9303-317B663002CF}" type="datetimeFigureOut">
              <a:rPr lang="hr-HR" smtClean="0"/>
              <a:t>19.10.2020.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8D402-0ECC-4B97-A847-C653D852666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4484124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7ECBF-FF6A-46BF-9303-317B663002CF}" type="datetimeFigureOut">
              <a:rPr lang="hr-HR" smtClean="0"/>
              <a:t>19.10.2020.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8D402-0ECC-4B97-A847-C653D852666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9440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460" y="0"/>
            <a:ext cx="1256691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57829"/>
            <a:ext cx="9144000" cy="1136990"/>
          </a:xfrm>
        </p:spPr>
        <p:txBody>
          <a:bodyPr/>
          <a:lstStyle/>
          <a:p>
            <a:r>
              <a:rPr lang="hr-HR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GAŠPINA MLINICA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42127" y="6183085"/>
            <a:ext cx="5707743" cy="4644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Mihael Matijević 6 B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836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460" y="0"/>
            <a:ext cx="12566919" cy="6858000"/>
          </a:xfrm>
          <a:prstGeom prst="rect">
            <a:avLst/>
          </a:prstGeom>
        </p:spPr>
      </p:pic>
      <p:sp>
        <p:nvSpPr>
          <p:cNvPr id="3" name="Flowchart: Process 2"/>
          <p:cNvSpPr/>
          <p:nvPr/>
        </p:nvSpPr>
        <p:spPr>
          <a:xfrm>
            <a:off x="-187460" y="0"/>
            <a:ext cx="12566919" cy="6858000"/>
          </a:xfrm>
          <a:prstGeom prst="flowChartProcess">
            <a:avLst/>
          </a:prstGeom>
          <a:solidFill>
            <a:srgbClr val="F2F2F2">
              <a:alpha val="7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1828799"/>
            <a:ext cx="10515600" cy="43481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hr-H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Prema Don Lovri Katiću Gašpina mlinica je sagrađena oko godine 1718.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hr-HR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Prvi je sagradio mlin Luka Kljaković (Gašpić) na mjestu današnjih Gašpinih mlinica. Te su bile već gotove g. 1718., jer se u vizitaciji Cupillijevoj te godine kaže, da ga je kod te mlinice dočekao i pogostio pop Gašpić, a dotle ga dopratila splitska vlastela, kad je polazio u Klis.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hr-HR" sz="36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1717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460" y="0"/>
            <a:ext cx="12566919" cy="6858000"/>
          </a:xfrm>
          <a:prstGeom prst="rect">
            <a:avLst/>
          </a:prstGeom>
        </p:spPr>
      </p:pic>
      <p:sp>
        <p:nvSpPr>
          <p:cNvPr id="3" name="Flowchart: Process 2"/>
          <p:cNvSpPr/>
          <p:nvPr/>
        </p:nvSpPr>
        <p:spPr>
          <a:xfrm>
            <a:off x="-187460" y="0"/>
            <a:ext cx="12566919" cy="6858000"/>
          </a:xfrm>
          <a:prstGeom prst="flowChartProcess">
            <a:avLst/>
          </a:prstGeom>
          <a:solidFill>
            <a:srgbClr val="F2F2F2">
              <a:alpha val="7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1828799"/>
            <a:ext cx="10515600" cy="4348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hr-H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Mlinica se sastoji od četiri kamena prizemna dijela koji su tijekom povijesti dograđivani.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hr-H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U njoj se nalazilo ukupno 15 mlinova.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hr-HR" sz="36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5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460" y="0"/>
            <a:ext cx="125669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2109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460" y="0"/>
            <a:ext cx="12566919" cy="6858000"/>
          </a:xfrm>
          <a:prstGeom prst="rect">
            <a:avLst/>
          </a:prstGeom>
        </p:spPr>
      </p:pic>
      <p:sp>
        <p:nvSpPr>
          <p:cNvPr id="3" name="Flowchart: Process 2"/>
          <p:cNvSpPr/>
          <p:nvPr/>
        </p:nvSpPr>
        <p:spPr>
          <a:xfrm>
            <a:off x="-187460" y="0"/>
            <a:ext cx="12566919" cy="6858000"/>
          </a:xfrm>
          <a:prstGeom prst="flowChartProcess">
            <a:avLst/>
          </a:prstGeom>
          <a:solidFill>
            <a:srgbClr val="F2F2F2">
              <a:alpha val="7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1828799"/>
            <a:ext cx="10515600" cy="3164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hr-H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Orijentirana je u smjeru sjever-jug, a voda se kroz </a:t>
            </a:r>
            <a:r>
              <a:rPr lang="hr-HR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jaže</a:t>
            </a:r>
            <a:r>
              <a:rPr lang="hr-H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(</a:t>
            </a:r>
            <a:r>
              <a:rPr lang="hr-HR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kolovaje</a:t>
            </a:r>
            <a:r>
              <a:rPr lang="hr-H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) s istočne strane slobodnim padom usmjerava do donjih dijelova mlinova, tj. do žlica pričvršćenih na mlinska vretena.</a:t>
            </a:r>
          </a:p>
        </p:txBody>
      </p:sp>
    </p:spTree>
    <p:extLst>
      <p:ext uri="{BB962C8B-B14F-4D97-AF65-F5344CB8AC3E}">
        <p14:creationId xmlns:p14="http://schemas.microsoft.com/office/powerpoint/2010/main" val="317104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580384D3-ECE2-4949-A18C-1DDB7DF46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460" y="0"/>
            <a:ext cx="12566918" cy="762869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19315"/>
            <a:ext cx="10515600" cy="1220236"/>
          </a:xfrm>
        </p:spPr>
        <p:txBody>
          <a:bodyPr/>
          <a:lstStyle/>
          <a:p>
            <a:r>
              <a:rPr lang="hr-H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Tridesetih godina 20. stoljeća u njoj je bila i brusionica stakla.</a:t>
            </a:r>
          </a:p>
        </p:txBody>
      </p:sp>
    </p:spTree>
    <p:extLst>
      <p:ext uri="{BB962C8B-B14F-4D97-AF65-F5344CB8AC3E}">
        <p14:creationId xmlns:p14="http://schemas.microsoft.com/office/powerpoint/2010/main" val="29206359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460" y="0"/>
            <a:ext cx="12566919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19315"/>
            <a:ext cx="10515600" cy="1248228"/>
          </a:xfrm>
        </p:spPr>
        <p:txBody>
          <a:bodyPr/>
          <a:lstStyle/>
          <a:p>
            <a:r>
              <a:rPr lang="hr-HR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Gašpina</a:t>
            </a:r>
            <a:r>
              <a:rPr lang="hr-H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je mlinica mljela žito sve do šezdesetih godina 20. stoljeća.</a:t>
            </a:r>
          </a:p>
        </p:txBody>
      </p:sp>
    </p:spTree>
    <p:extLst>
      <p:ext uri="{BB962C8B-B14F-4D97-AF65-F5344CB8AC3E}">
        <p14:creationId xmlns:p14="http://schemas.microsoft.com/office/powerpoint/2010/main" val="28609272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460" y="0"/>
            <a:ext cx="12566919" cy="6858000"/>
          </a:xfrm>
          <a:prstGeom prst="rect">
            <a:avLst/>
          </a:prstGeom>
        </p:spPr>
      </p:pic>
      <p:sp>
        <p:nvSpPr>
          <p:cNvPr id="6" name="Flowchart: Process 5"/>
          <p:cNvSpPr/>
          <p:nvPr/>
        </p:nvSpPr>
        <p:spPr>
          <a:xfrm>
            <a:off x="-187461" y="4891314"/>
            <a:ext cx="12566919" cy="1966685"/>
          </a:xfrm>
          <a:prstGeom prst="flowChartProcess">
            <a:avLst/>
          </a:prstGeom>
          <a:solidFill>
            <a:srgbClr val="EDECE7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5326743"/>
            <a:ext cx="10515600" cy="1248227"/>
          </a:xfrm>
        </p:spPr>
        <p:txBody>
          <a:bodyPr/>
          <a:lstStyle/>
          <a:p>
            <a:r>
              <a:rPr lang="hr-H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Do kraja 20. stoljeća mlinica je bila urušenoga krova i uništene unutrašnjosti.</a:t>
            </a:r>
          </a:p>
        </p:txBody>
      </p:sp>
    </p:spTree>
    <p:extLst>
      <p:ext uri="{BB962C8B-B14F-4D97-AF65-F5344CB8AC3E}">
        <p14:creationId xmlns:p14="http://schemas.microsoft.com/office/powerpoint/2010/main" val="1268975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004" y="0"/>
            <a:ext cx="1256691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31004" y="3585029"/>
            <a:ext cx="12566919" cy="327297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4741" y="4220029"/>
            <a:ext cx="10595428" cy="2002970"/>
          </a:xfrm>
        </p:spPr>
        <p:txBody>
          <a:bodyPr>
            <a:normAutofit lnSpcReduction="10000"/>
          </a:bodyPr>
          <a:lstStyle/>
          <a:p>
            <a:r>
              <a:rPr lang="hr-H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Obnovljena je zajedno s dva mlina i svečano otvorena godine 2008.</a:t>
            </a:r>
          </a:p>
          <a:p>
            <a:r>
              <a:rPr lang="hr-H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Zaštićena je kao spomenik kulture Republike Hrvatske.</a:t>
            </a:r>
          </a:p>
        </p:txBody>
      </p:sp>
    </p:spTree>
    <p:extLst>
      <p:ext uri="{BB962C8B-B14F-4D97-AF65-F5344CB8AC3E}">
        <p14:creationId xmlns:p14="http://schemas.microsoft.com/office/powerpoint/2010/main" val="39960331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460" y="0"/>
            <a:ext cx="12566919" cy="6858000"/>
          </a:xfrm>
          <a:prstGeom prst="rect">
            <a:avLst/>
          </a:prstGeom>
        </p:spPr>
      </p:pic>
      <p:sp>
        <p:nvSpPr>
          <p:cNvPr id="3" name="Flowchart: Process 2"/>
          <p:cNvSpPr/>
          <p:nvPr/>
        </p:nvSpPr>
        <p:spPr>
          <a:xfrm>
            <a:off x="-187460" y="0"/>
            <a:ext cx="12566919" cy="6858000"/>
          </a:xfrm>
          <a:prstGeom prst="flowChartProcess">
            <a:avLst/>
          </a:prstGeom>
          <a:solidFill>
            <a:srgbClr val="F2F2F2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1828799"/>
            <a:ext cx="10515600" cy="4348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hr-H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Iako na Jadru i pritocima do danas postoji oko 10 mlinica Gašpina je mlinica jedina sačuvana u izvornom obliku i s mlinovima.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946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460" y="0"/>
            <a:ext cx="12566919" cy="6858000"/>
          </a:xfrm>
          <a:prstGeom prst="rect">
            <a:avLst/>
          </a:prstGeom>
        </p:spPr>
      </p:pic>
      <p:sp>
        <p:nvSpPr>
          <p:cNvPr id="3" name="Flowchart: Process 2"/>
          <p:cNvSpPr/>
          <p:nvPr/>
        </p:nvSpPr>
        <p:spPr>
          <a:xfrm>
            <a:off x="-187460" y="0"/>
            <a:ext cx="12566919" cy="6858000"/>
          </a:xfrm>
          <a:prstGeom prst="flowChartProcess">
            <a:avLst/>
          </a:prstGeom>
          <a:solidFill>
            <a:srgbClr val="F2F2F2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1828799"/>
            <a:ext cx="6244771" cy="4348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hr-H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Na Jadru i potocima uz Jadro još u antičko vrijeme su se gradili mlinovi.</a:t>
            </a:r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59" y="0"/>
            <a:ext cx="5143500" cy="68580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57018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460" y="0"/>
            <a:ext cx="12566919" cy="6858000"/>
          </a:xfrm>
          <a:prstGeom prst="rect">
            <a:avLst/>
          </a:prstGeom>
        </p:spPr>
      </p:pic>
      <p:sp>
        <p:nvSpPr>
          <p:cNvPr id="3" name="Flowchart: Process 2"/>
          <p:cNvSpPr/>
          <p:nvPr/>
        </p:nvSpPr>
        <p:spPr>
          <a:xfrm>
            <a:off x="-187460" y="0"/>
            <a:ext cx="12566919" cy="6858000"/>
          </a:xfrm>
          <a:prstGeom prst="flowChartProcess">
            <a:avLst/>
          </a:prstGeom>
          <a:solidFill>
            <a:srgbClr val="F2F2F2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1828799"/>
            <a:ext cx="6244771" cy="4348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hr-H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Danas pak znamo za mlinice na Izvoru,</a:t>
            </a:r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618" y="0"/>
            <a:ext cx="4955841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7003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460" y="0"/>
            <a:ext cx="12566919" cy="6858000"/>
          </a:xfrm>
          <a:prstGeom prst="rect">
            <a:avLst/>
          </a:prstGeom>
        </p:spPr>
      </p:pic>
      <p:sp>
        <p:nvSpPr>
          <p:cNvPr id="3" name="Flowchart: Process 2"/>
          <p:cNvSpPr/>
          <p:nvPr/>
        </p:nvSpPr>
        <p:spPr>
          <a:xfrm>
            <a:off x="-187460" y="0"/>
            <a:ext cx="12566919" cy="6858000"/>
          </a:xfrm>
          <a:prstGeom prst="flowChartProcess">
            <a:avLst/>
          </a:prstGeom>
          <a:solidFill>
            <a:srgbClr val="F2F2F2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1828799"/>
            <a:ext cx="6244771" cy="4348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hr-H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Čerinovu na Blacima, Bobanovu i Judinovu na Ilijinu potoku,</a:t>
            </a:r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814" y="182677"/>
            <a:ext cx="4697186" cy="313145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32" y="3577203"/>
            <a:ext cx="4697186" cy="313145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178" y="3577204"/>
            <a:ext cx="4697186" cy="313145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0429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460" y="0"/>
            <a:ext cx="12566919" cy="6858000"/>
          </a:xfrm>
          <a:prstGeom prst="rect">
            <a:avLst/>
          </a:prstGeom>
        </p:spPr>
      </p:pic>
      <p:sp>
        <p:nvSpPr>
          <p:cNvPr id="3" name="Flowchart: Process 2"/>
          <p:cNvSpPr/>
          <p:nvPr/>
        </p:nvSpPr>
        <p:spPr>
          <a:xfrm>
            <a:off x="-187460" y="0"/>
            <a:ext cx="12566919" cy="6858000"/>
          </a:xfrm>
          <a:prstGeom prst="flowChartProcess">
            <a:avLst/>
          </a:prstGeom>
          <a:solidFill>
            <a:srgbClr val="F2F2F2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1828799"/>
            <a:ext cx="6244771" cy="4348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hr-H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Aljinovićevu, Malu Gabrića, Veliku Galiju </a:t>
            </a:r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026" y="182677"/>
            <a:ext cx="4365974" cy="313145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199" y="3577203"/>
            <a:ext cx="4697186" cy="313145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34" y="3577203"/>
            <a:ext cx="4327594" cy="313145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4412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460" y="0"/>
            <a:ext cx="12566919" cy="6858000"/>
          </a:xfrm>
          <a:prstGeom prst="rect">
            <a:avLst/>
          </a:prstGeom>
        </p:spPr>
      </p:pic>
      <p:sp>
        <p:nvSpPr>
          <p:cNvPr id="3" name="Flowchart: Process 2"/>
          <p:cNvSpPr/>
          <p:nvPr/>
        </p:nvSpPr>
        <p:spPr>
          <a:xfrm>
            <a:off x="-187460" y="0"/>
            <a:ext cx="12566919" cy="6858000"/>
          </a:xfrm>
          <a:prstGeom prst="flowChartProcess">
            <a:avLst/>
          </a:prstGeom>
          <a:solidFill>
            <a:srgbClr val="F2F2F2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1828799"/>
            <a:ext cx="6244771" cy="4348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hr-H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Jankovu i </a:t>
            </a:r>
          </a:p>
          <a:p>
            <a:pPr algn="l"/>
            <a:r>
              <a:rPr lang="hr-H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Veliku Gabrića mlinicu </a:t>
            </a:r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6" y="238072"/>
            <a:ext cx="4789714" cy="313173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303" y="3607880"/>
            <a:ext cx="4213497" cy="313002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6810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460" y="0"/>
            <a:ext cx="12566919" cy="6858000"/>
          </a:xfrm>
          <a:prstGeom prst="rect">
            <a:avLst/>
          </a:prstGeom>
        </p:spPr>
      </p:pic>
      <p:sp>
        <p:nvSpPr>
          <p:cNvPr id="3" name="Flowchart: Process 2"/>
          <p:cNvSpPr/>
          <p:nvPr/>
        </p:nvSpPr>
        <p:spPr>
          <a:xfrm>
            <a:off x="-187460" y="0"/>
            <a:ext cx="12566919" cy="6858000"/>
          </a:xfrm>
          <a:prstGeom prst="flowChartProcess">
            <a:avLst/>
          </a:prstGeom>
          <a:solidFill>
            <a:srgbClr val="F2F2F2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1828799"/>
            <a:ext cx="10515600" cy="4348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hr-H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Većina mlinica na Jadru bila je u blizini Gospina Otoka. Spominju ih srednjovjekovni dokumenti, a plan iz godine 1831. bilježi sedam mlinica s 51 mlinskim kolom.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87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460" y="0"/>
            <a:ext cx="12566919" cy="6858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Gašpina mlinica </a:t>
            </a:r>
            <a:r>
              <a:rPr lang="hr-H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na planu Jadra</a:t>
            </a:r>
            <a:br>
              <a:rPr lang="hr-H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hr-H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iz 1831. godine </a:t>
            </a:r>
          </a:p>
        </p:txBody>
      </p:sp>
      <p:sp>
        <p:nvSpPr>
          <p:cNvPr id="10" name="Right Arrow 9"/>
          <p:cNvSpPr/>
          <p:nvPr/>
        </p:nvSpPr>
        <p:spPr>
          <a:xfrm rot="1766973">
            <a:off x="4567169" y="2366543"/>
            <a:ext cx="5048891" cy="47702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209797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</TotalTime>
  <Words>303</Words>
  <Application>Microsoft Office PowerPoint</Application>
  <PresentationFormat>Široki zaslon</PresentationFormat>
  <Paragraphs>21</Paragraphs>
  <Slides>17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2" baseType="lpstr">
      <vt:lpstr>Arial</vt:lpstr>
      <vt:lpstr>Bookman Old Style</vt:lpstr>
      <vt:lpstr>Calibri</vt:lpstr>
      <vt:lpstr>Calibri Light</vt:lpstr>
      <vt:lpstr>Office Theme</vt:lpstr>
      <vt:lpstr>GAŠPINA MLINICA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Gašpina mlinica na planu Jadra  iz 1831. godine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Mario</dc:creator>
  <cp:lastModifiedBy>Mario Matijević</cp:lastModifiedBy>
  <cp:revision>18</cp:revision>
  <dcterms:created xsi:type="dcterms:W3CDTF">2020-10-18T17:10:06Z</dcterms:created>
  <dcterms:modified xsi:type="dcterms:W3CDTF">2020-10-19T07:09:02Z</dcterms:modified>
</cp:coreProperties>
</file>