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3" r:id="rId8"/>
    <p:sldId id="264" r:id="rId9"/>
    <p:sldId id="265" r:id="rId10"/>
    <p:sldId id="262" r:id="rId11"/>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24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8" name="Naslov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hr-HR" smtClean="0"/>
              <a:t>Kliknite da biste uredili stil naslova matrice</a:t>
            </a:r>
            <a:endParaRPr kumimoji="0" lang="en-US"/>
          </a:p>
        </p:txBody>
      </p:sp>
      <p:sp>
        <p:nvSpPr>
          <p:cNvPr id="28" name="Rezervirano mjesto datuma 27"/>
          <p:cNvSpPr>
            <a:spLocks noGrp="1"/>
          </p:cNvSpPr>
          <p:nvPr>
            <p:ph type="dt" sz="half" idx="10"/>
          </p:nvPr>
        </p:nvSpPr>
        <p:spPr/>
        <p:txBody>
          <a:bodyPr/>
          <a:lstStyle/>
          <a:p>
            <a:fld id="{0415AB5C-05A1-4BDE-A294-5CA1C6FE517A}" type="datetimeFigureOut">
              <a:rPr lang="sr-Latn-CS" smtClean="0"/>
              <a:pPr/>
              <a:t>25.4.2018.</a:t>
            </a:fld>
            <a:endParaRPr lang="hr-HR"/>
          </a:p>
        </p:txBody>
      </p:sp>
      <p:sp>
        <p:nvSpPr>
          <p:cNvPr id="17" name="Rezervirano mjesto podnožja 16"/>
          <p:cNvSpPr>
            <a:spLocks noGrp="1"/>
          </p:cNvSpPr>
          <p:nvPr>
            <p:ph type="ftr" sz="quarter" idx="11"/>
          </p:nvPr>
        </p:nvSpPr>
        <p:spPr/>
        <p:txBody>
          <a:bodyPr/>
          <a:lstStyle/>
          <a:p>
            <a:endParaRPr lang="hr-HR"/>
          </a:p>
        </p:txBody>
      </p:sp>
      <p:sp>
        <p:nvSpPr>
          <p:cNvPr id="29" name="Rezervirano mjesto broja slajda 28"/>
          <p:cNvSpPr>
            <a:spLocks noGrp="1"/>
          </p:cNvSpPr>
          <p:nvPr>
            <p:ph type="sldNum" sz="quarter" idx="12"/>
          </p:nvPr>
        </p:nvSpPr>
        <p:spPr/>
        <p:txBody>
          <a:bodyPr/>
          <a:lstStyle/>
          <a:p>
            <a:fld id="{722790D8-C817-4B55-9EC3-58B8CAF1C040}" type="slidenum">
              <a:rPr lang="hr-HR" smtClean="0"/>
              <a:pPr/>
              <a:t>‹#›</a:t>
            </a:fld>
            <a:endParaRPr lang="hr-HR"/>
          </a:p>
        </p:txBody>
      </p:sp>
      <p:sp>
        <p:nvSpPr>
          <p:cNvPr id="9" name="Podnaslov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r-HR" smtClean="0"/>
              <a:t>Kliknite da biste uredili stil podnaslova matrice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0415AB5C-05A1-4BDE-A294-5CA1C6FE517A}" type="datetimeFigureOut">
              <a:rPr lang="sr-Latn-CS" smtClean="0"/>
              <a:pPr/>
              <a:t>25.4.2018.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722790D8-C817-4B55-9EC3-58B8CAF1C040}"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0415AB5C-05A1-4BDE-A294-5CA1C6FE517A}" type="datetimeFigureOut">
              <a:rPr lang="sr-Latn-CS" smtClean="0"/>
              <a:pPr/>
              <a:t>25.4.2018.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722790D8-C817-4B55-9EC3-58B8CAF1C040}"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sadržaja 2"/>
          <p:cNvSpPr>
            <a:spLocks noGrp="1"/>
          </p:cNvSpPr>
          <p:nvPr>
            <p:ph idx="1"/>
          </p:nvPr>
        </p:nvSpPr>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0415AB5C-05A1-4BDE-A294-5CA1C6FE517A}" type="datetimeFigureOut">
              <a:rPr lang="sr-Latn-CS" smtClean="0"/>
              <a:pPr/>
              <a:t>25.4.2018.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722790D8-C817-4B55-9EC3-58B8CAF1C040}"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3">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r-HR" smtClean="0"/>
              <a:t>Kliknite da biste uredili stilove teksta matrice</a:t>
            </a:r>
          </a:p>
        </p:txBody>
      </p:sp>
      <p:sp>
        <p:nvSpPr>
          <p:cNvPr id="4" name="Rezervirano mjesto datuma 3"/>
          <p:cNvSpPr>
            <a:spLocks noGrp="1"/>
          </p:cNvSpPr>
          <p:nvPr>
            <p:ph type="dt" sz="half" idx="10"/>
          </p:nvPr>
        </p:nvSpPr>
        <p:spPr/>
        <p:txBody>
          <a:bodyPr/>
          <a:lstStyle/>
          <a:p>
            <a:fld id="{0415AB5C-05A1-4BDE-A294-5CA1C6FE517A}" type="datetimeFigureOut">
              <a:rPr lang="sr-Latn-CS" smtClean="0"/>
              <a:pPr/>
              <a:t>25.4.2018.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a:xfrm>
            <a:off x="7924800" y="6416675"/>
            <a:ext cx="762000" cy="365125"/>
          </a:xfrm>
        </p:spPr>
        <p:txBody>
          <a:bodyPr/>
          <a:lstStyle/>
          <a:p>
            <a:fld id="{722790D8-C817-4B55-9EC3-58B8CAF1C040}"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sadržaja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p>
            <a:fld id="{0415AB5C-05A1-4BDE-A294-5CA1C6FE517A}" type="datetimeFigureOut">
              <a:rPr lang="sr-Latn-CS" smtClean="0"/>
              <a:pPr/>
              <a:t>25.4.2018.</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722790D8-C817-4B55-9EC3-58B8CAF1C040}"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nchor="ctr"/>
          <a:lstStyle>
            <a:lvl1pPr>
              <a:defRPr/>
            </a:lvl1pPr>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p>
            <a:fld id="{0415AB5C-05A1-4BDE-A294-5CA1C6FE517A}" type="datetimeFigureOut">
              <a:rPr lang="sr-Latn-CS" smtClean="0"/>
              <a:pPr/>
              <a:t>25.4.2018.</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722790D8-C817-4B55-9EC3-58B8CAF1C040}"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datuma 2"/>
          <p:cNvSpPr>
            <a:spLocks noGrp="1"/>
          </p:cNvSpPr>
          <p:nvPr>
            <p:ph type="dt" sz="half" idx="10"/>
          </p:nvPr>
        </p:nvSpPr>
        <p:spPr/>
        <p:txBody>
          <a:bodyPr/>
          <a:lstStyle/>
          <a:p>
            <a:fld id="{0415AB5C-05A1-4BDE-A294-5CA1C6FE517A}" type="datetimeFigureOut">
              <a:rPr lang="sr-Latn-CS" smtClean="0"/>
              <a:pPr/>
              <a:t>25.4.2018.</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722790D8-C817-4B55-9EC3-58B8CAF1C040}"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0415AB5C-05A1-4BDE-A294-5CA1C6FE517A}" type="datetimeFigureOut">
              <a:rPr lang="sr-Latn-CS" smtClean="0"/>
              <a:pPr/>
              <a:t>25.4.2018.</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722790D8-C817-4B55-9EC3-58B8CAF1C040}"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p>
            <a:fld id="{0415AB5C-05A1-4BDE-A294-5CA1C6FE517A}" type="datetimeFigureOut">
              <a:rPr lang="sr-Latn-CS" smtClean="0"/>
              <a:pPr/>
              <a:t>25.4.2018.</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722790D8-C817-4B55-9EC3-58B8CAF1C040}"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hr-HR" smtClean="0"/>
              <a:t>Kliknite da biste uredili stil naslova matrice</a:t>
            </a:r>
            <a:endParaRPr kumimoji="0" lang="en-US"/>
          </a:p>
        </p:txBody>
      </p:sp>
      <p:sp>
        <p:nvSpPr>
          <p:cNvPr id="3" name="Rezervirano mjesto slik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hr-HR" smtClean="0">
                <a:solidFill>
                  <a:schemeClr val="lt1"/>
                </a:solidFill>
                <a:latin typeface="+mn-lt"/>
                <a:ea typeface="+mn-ea"/>
                <a:cs typeface="+mn-cs"/>
              </a:rPr>
              <a:t>Pritisnite ikonu za dodavanje slike</a:t>
            </a:r>
            <a:endParaRPr kumimoji="0" lang="en-US" dirty="0">
              <a:solidFill>
                <a:schemeClr val="lt1"/>
              </a:solidFill>
              <a:latin typeface="+mn-lt"/>
              <a:ea typeface="+mn-ea"/>
              <a:cs typeface="+mn-cs"/>
            </a:endParaRPr>
          </a:p>
        </p:txBody>
      </p:sp>
      <p:sp>
        <p:nvSpPr>
          <p:cNvPr id="4" name="Rezervirano mjesto teksta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hr-HR" smtClean="0"/>
              <a:t>Kliknite da biste uredili stilove teksta matrice</a:t>
            </a:r>
          </a:p>
        </p:txBody>
      </p:sp>
      <p:sp>
        <p:nvSpPr>
          <p:cNvPr id="5" name="Rezervirano mjesto datuma 4"/>
          <p:cNvSpPr>
            <a:spLocks noGrp="1"/>
          </p:cNvSpPr>
          <p:nvPr>
            <p:ph type="dt" sz="half" idx="10"/>
          </p:nvPr>
        </p:nvSpPr>
        <p:spPr/>
        <p:txBody>
          <a:bodyPr/>
          <a:lstStyle/>
          <a:p>
            <a:fld id="{0415AB5C-05A1-4BDE-A294-5CA1C6FE517A}" type="datetimeFigureOut">
              <a:rPr lang="sr-Latn-CS" smtClean="0"/>
              <a:pPr/>
              <a:t>25.4.2018.</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722790D8-C817-4B55-9EC3-58B8CAF1C040}"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Rezervirano mjesto naslova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hr-HR" smtClean="0"/>
              <a:t>Kliknite da biste uredili stil naslova matrice</a:t>
            </a:r>
            <a:endParaRPr kumimoji="0" lang="en-US"/>
          </a:p>
        </p:txBody>
      </p:sp>
      <p:sp>
        <p:nvSpPr>
          <p:cNvPr id="13" name="Rezervirano mjesto teksta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4" name="Rezervirano mjesto datuma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415AB5C-05A1-4BDE-A294-5CA1C6FE517A}" type="datetimeFigureOut">
              <a:rPr lang="sr-Latn-CS" smtClean="0"/>
              <a:pPr/>
              <a:t>25.4.2018.</a:t>
            </a:fld>
            <a:endParaRPr lang="hr-HR"/>
          </a:p>
        </p:txBody>
      </p:sp>
      <p:sp>
        <p:nvSpPr>
          <p:cNvPr id="3" name="Rezervirano mjesto podnožja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hr-HR"/>
          </a:p>
        </p:txBody>
      </p:sp>
      <p:sp>
        <p:nvSpPr>
          <p:cNvPr id="23" name="Rezervirano mjesto broja slajda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2790D8-C817-4B55-9EC3-58B8CAF1C040}" type="slidenum">
              <a:rPr lang="hr-HR" smtClean="0"/>
              <a:pPr/>
              <a:t>‹#›</a:t>
            </a:fld>
            <a:endParaRPr lang="hr-H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428596" y="1571612"/>
            <a:ext cx="8229600" cy="1828800"/>
          </a:xfrm>
        </p:spPr>
        <p:txBody>
          <a:bodyPr/>
          <a:lstStyle/>
          <a:p>
            <a:r>
              <a:rPr lang="hr-HR" dirty="0" smtClean="0"/>
              <a:t>Slobodna Dalmacija</a:t>
            </a:r>
            <a:endParaRPr lang="hr-HR" dirty="0"/>
          </a:p>
        </p:txBody>
      </p:sp>
      <p:sp>
        <p:nvSpPr>
          <p:cNvPr id="3" name="Podnaslov 2"/>
          <p:cNvSpPr>
            <a:spLocks noGrp="1"/>
          </p:cNvSpPr>
          <p:nvPr>
            <p:ph type="subTitle" idx="1"/>
          </p:nvPr>
        </p:nvSpPr>
        <p:spPr>
          <a:xfrm>
            <a:off x="0" y="6021288"/>
            <a:ext cx="4644008" cy="836712"/>
          </a:xfrm>
        </p:spPr>
        <p:txBody>
          <a:bodyPr>
            <a:normAutofit/>
          </a:bodyPr>
          <a:lstStyle/>
          <a:p>
            <a:r>
              <a:rPr lang="hr-HR" dirty="0" smtClean="0"/>
              <a:t>Izradio</a:t>
            </a:r>
            <a:r>
              <a:rPr lang="hr-HR" dirty="0" smtClean="0"/>
              <a:t>: Marko Banović, </a:t>
            </a:r>
            <a:r>
              <a:rPr lang="hr-HR" dirty="0" smtClean="0"/>
              <a:t>6.c</a:t>
            </a:r>
            <a:endParaRPr lang="hr-HR" dirty="0"/>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HVALA </a:t>
            </a:r>
            <a:r>
              <a:rPr lang="hr-HR" smtClean="0"/>
              <a:t>NA POZORNOSTI!</a:t>
            </a:r>
            <a:endParaRPr lang="hr-HR" dirty="0"/>
          </a:p>
        </p:txBody>
      </p:sp>
      <p:pic>
        <p:nvPicPr>
          <p:cNvPr id="9" name="Rezervirano mjesto sadržaja 8" descr="e138a174c33a48931521dcc5639d4a03.png"/>
          <p:cNvPicPr>
            <a:picLocks noGrp="1" noChangeAspect="1"/>
          </p:cNvPicPr>
          <p:nvPr>
            <p:ph idx="1"/>
          </p:nvPr>
        </p:nvPicPr>
        <p:blipFill>
          <a:blip r:embed="rId3" cstate="print"/>
          <a:stretch>
            <a:fillRect/>
          </a:stretch>
        </p:blipFill>
        <p:spPr>
          <a:xfrm rot="1766034">
            <a:off x="2000232" y="1428736"/>
            <a:ext cx="5051979" cy="4795434"/>
          </a:xfrm>
        </p:spPr>
      </p:pic>
    </p:spTree>
  </p:cSld>
  <p:clrMapOvr>
    <a:masterClrMapping/>
  </p:clrMapOvr>
  <p:transition spd="slow">
    <p:split orient="vert"/>
    <p:sndAc>
      <p:stSnd>
        <p:snd r:embed="rId2"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O SLOBODNOJ DALMACIJI:</a:t>
            </a:r>
            <a:endParaRPr lang="hr-HR" dirty="0"/>
          </a:p>
        </p:txBody>
      </p:sp>
      <p:sp>
        <p:nvSpPr>
          <p:cNvPr id="3" name="Rezervirano mjesto sadržaja 2"/>
          <p:cNvSpPr>
            <a:spLocks noGrp="1"/>
          </p:cNvSpPr>
          <p:nvPr>
            <p:ph idx="1"/>
          </p:nvPr>
        </p:nvSpPr>
        <p:spPr>
          <a:xfrm>
            <a:off x="500034" y="1571612"/>
            <a:ext cx="8229600" cy="4709160"/>
          </a:xfrm>
        </p:spPr>
        <p:txBody>
          <a:bodyPr/>
          <a:lstStyle/>
          <a:p>
            <a:r>
              <a:rPr lang="hr-HR" dirty="0" smtClean="0"/>
              <a:t>Prvi broj Slobodne Dalmacije tiskan je na </a:t>
            </a:r>
            <a:r>
              <a:rPr lang="hr-HR" dirty="0" smtClean="0"/>
              <a:t>Mosoru, </a:t>
            </a:r>
            <a:r>
              <a:rPr lang="hr-HR" dirty="0" smtClean="0"/>
              <a:t>17</a:t>
            </a:r>
            <a:r>
              <a:rPr lang="hr-HR" dirty="0" smtClean="0"/>
              <a:t>. lipnja </a:t>
            </a:r>
            <a:r>
              <a:rPr lang="hr-HR" dirty="0" smtClean="0"/>
              <a:t>1943. godine.</a:t>
            </a:r>
          </a:p>
          <a:p>
            <a:r>
              <a:rPr lang="hr-HR" dirty="0" smtClean="0"/>
              <a:t>Prvi glavni urednik lista bio je Šerif </a:t>
            </a:r>
            <a:r>
              <a:rPr lang="hr-HR" dirty="0" err="1" smtClean="0"/>
              <a:t>Šehović</a:t>
            </a:r>
            <a:r>
              <a:rPr lang="hr-HR" dirty="0" smtClean="0"/>
              <a:t>.</a:t>
            </a:r>
          </a:p>
          <a:p>
            <a:r>
              <a:rPr lang="hr-HR" dirty="0" smtClean="0"/>
              <a:t>Slobodna Dalmacija su najčitanije novine u Dalmaciji.</a:t>
            </a:r>
          </a:p>
          <a:p>
            <a:pPr>
              <a:buNone/>
            </a:pPr>
            <a:endParaRPr lang="hr-HR" dirty="0"/>
          </a:p>
        </p:txBody>
      </p:sp>
      <p:sp>
        <p:nvSpPr>
          <p:cNvPr id="2050" name="AutoShape 2" descr="Slikovni rezultat za slobodna dalmacija stari logo"/>
          <p:cNvSpPr>
            <a:spLocks noChangeAspect="1" noChangeArrowheads="1"/>
          </p:cNvSpPr>
          <p:nvPr/>
        </p:nvSpPr>
        <p:spPr bwMode="auto">
          <a:xfrm>
            <a:off x="155575" y="-1423988"/>
            <a:ext cx="7191375" cy="2971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2052" name="AutoShape 4" descr="Slikovni rezultat za slobodna dalmacija stari logo"/>
          <p:cNvSpPr>
            <a:spLocks noChangeAspect="1" noChangeArrowheads="1"/>
          </p:cNvSpPr>
          <p:nvPr/>
        </p:nvSpPr>
        <p:spPr bwMode="auto">
          <a:xfrm>
            <a:off x="155575" y="-1423988"/>
            <a:ext cx="7191375" cy="2971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pic>
        <p:nvPicPr>
          <p:cNvPr id="2053" name="Picture 5" descr="C:\Users\Korisnik\Downloads\1200px-Slobodna_Dalmacija_Logo.svg.png"/>
          <p:cNvPicPr>
            <a:picLocks noChangeAspect="1" noChangeArrowheads="1"/>
          </p:cNvPicPr>
          <p:nvPr/>
        </p:nvPicPr>
        <p:blipFill>
          <a:blip r:embed="rId2" cstate="print"/>
          <a:srcRect/>
          <a:stretch>
            <a:fillRect/>
          </a:stretch>
        </p:blipFill>
        <p:spPr bwMode="auto">
          <a:xfrm rot="20596462">
            <a:off x="2285984" y="4383279"/>
            <a:ext cx="4429156" cy="1830718"/>
          </a:xfrm>
          <a:prstGeom prst="rect">
            <a:avLst/>
          </a:prstGeom>
          <a:noFill/>
        </p:spPr>
      </p:pic>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NAČIN STVARANJA NOVINA:</a:t>
            </a:r>
            <a:endParaRPr lang="hr-HR" dirty="0"/>
          </a:p>
        </p:txBody>
      </p:sp>
      <p:sp>
        <p:nvSpPr>
          <p:cNvPr id="3" name="Rezervirano mjesto sadržaja 2"/>
          <p:cNvSpPr>
            <a:spLocks noGrp="1"/>
          </p:cNvSpPr>
          <p:nvPr>
            <p:ph idx="1"/>
          </p:nvPr>
        </p:nvSpPr>
        <p:spPr/>
        <p:txBody>
          <a:bodyPr>
            <a:normAutofit lnSpcReduction="10000"/>
          </a:bodyPr>
          <a:lstStyle/>
          <a:p>
            <a:r>
              <a:rPr lang="hr-HR" dirty="0" smtClean="0"/>
              <a:t>Tekst se unosi </a:t>
            </a:r>
            <a:r>
              <a:rPr lang="hr-HR" dirty="0" smtClean="0"/>
              <a:t>ili </a:t>
            </a:r>
            <a:r>
              <a:rPr lang="hr-HR" dirty="0" smtClean="0"/>
              <a:t>piše u programu </a:t>
            </a:r>
            <a:r>
              <a:rPr lang="hr-HR" dirty="0" err="1" smtClean="0"/>
              <a:t>Story</a:t>
            </a:r>
            <a:r>
              <a:rPr lang="hr-HR" dirty="0" smtClean="0"/>
              <a:t> Editor koji je napravljen u 2001. godini</a:t>
            </a:r>
            <a:r>
              <a:rPr lang="hr-HR" dirty="0" smtClean="0"/>
              <a:t>; ulaz </a:t>
            </a:r>
            <a:r>
              <a:rPr lang="hr-HR" dirty="0" smtClean="0"/>
              <a:t>u program je blokiran jer ga morate platiti ili dobiti specijalnu licencu.</a:t>
            </a:r>
          </a:p>
          <a:p>
            <a:r>
              <a:rPr lang="hr-HR" dirty="0" smtClean="0"/>
              <a:t>Kod pisanja postoje 4 faze </a:t>
            </a:r>
            <a:r>
              <a:rPr lang="hr-HR" dirty="0" smtClean="0"/>
              <a:t>(sve </a:t>
            </a:r>
            <a:r>
              <a:rPr lang="hr-HR" dirty="0" smtClean="0"/>
              <a:t>su kodirane bojom):</a:t>
            </a:r>
          </a:p>
          <a:p>
            <a:r>
              <a:rPr lang="hr-HR" dirty="0" smtClean="0"/>
              <a:t>1: Unos (crvena boja)</a:t>
            </a:r>
          </a:p>
          <a:p>
            <a:r>
              <a:rPr lang="hr-HR" dirty="0" smtClean="0"/>
              <a:t>2: Napisano (žuta boja)</a:t>
            </a:r>
          </a:p>
          <a:p>
            <a:r>
              <a:rPr lang="hr-HR" dirty="0" smtClean="0"/>
              <a:t>3: Lektorirano (plava boja)</a:t>
            </a:r>
          </a:p>
          <a:p>
            <a:r>
              <a:rPr lang="hr-HR" dirty="0" smtClean="0"/>
              <a:t>4: Završeno (zelena boja)</a:t>
            </a:r>
            <a:endParaRPr lang="hr-HR" dirty="0"/>
          </a:p>
        </p:txBody>
      </p:sp>
      <p:pic>
        <p:nvPicPr>
          <p:cNvPr id="7" name="Picture 2"/>
          <p:cNvPicPr>
            <a:picLocks noChangeAspect="1" noChangeArrowheads="1"/>
          </p:cNvPicPr>
          <p:nvPr/>
        </p:nvPicPr>
        <p:blipFill>
          <a:blip r:embed="rId2" cstate="print"/>
          <a:srcRect/>
          <a:stretch>
            <a:fillRect/>
          </a:stretch>
        </p:blipFill>
        <p:spPr bwMode="auto">
          <a:xfrm rot="191302">
            <a:off x="5304849" y="4643446"/>
            <a:ext cx="3839152" cy="2214554"/>
          </a:xfrm>
          <a:prstGeom prst="rect">
            <a:avLst/>
          </a:prstGeom>
          <a:noFill/>
          <a:ln w="9525">
            <a:noFill/>
            <a:miter lim="800000"/>
            <a:headEnd/>
            <a:tailEnd/>
          </a:ln>
          <a:effectLst/>
        </p:spPr>
      </p:pic>
    </p:spTree>
  </p:cSld>
  <p:clrMapOvr>
    <a:masterClrMapping/>
  </p:clrMapOvr>
  <p:transition>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00034" y="0"/>
            <a:ext cx="8229600" cy="1143000"/>
          </a:xfrm>
        </p:spPr>
        <p:txBody>
          <a:bodyPr/>
          <a:lstStyle/>
          <a:p>
            <a:r>
              <a:rPr lang="hr-HR" dirty="0" smtClean="0"/>
              <a:t>ŠTO TE BOJE ZNAČE:</a:t>
            </a:r>
            <a:endParaRPr lang="hr-HR" dirty="0"/>
          </a:p>
        </p:txBody>
      </p:sp>
      <p:sp>
        <p:nvSpPr>
          <p:cNvPr id="3" name="Rezervirano mjesto sadržaja 2"/>
          <p:cNvSpPr>
            <a:spLocks noGrp="1"/>
          </p:cNvSpPr>
          <p:nvPr>
            <p:ph idx="1"/>
          </p:nvPr>
        </p:nvSpPr>
        <p:spPr>
          <a:xfrm>
            <a:off x="428596" y="1142984"/>
            <a:ext cx="8229600" cy="4709160"/>
          </a:xfrm>
        </p:spPr>
        <p:txBody>
          <a:bodyPr/>
          <a:lstStyle/>
          <a:p>
            <a:r>
              <a:rPr lang="hr-HR" dirty="0" smtClean="0"/>
              <a:t>1: Unos (tekst se unosi u </a:t>
            </a:r>
            <a:r>
              <a:rPr lang="hr-HR" dirty="0" err="1" smtClean="0"/>
              <a:t>Story</a:t>
            </a:r>
            <a:r>
              <a:rPr lang="hr-HR" dirty="0" smtClean="0"/>
              <a:t> Editor</a:t>
            </a:r>
            <a:r>
              <a:rPr lang="hr-HR" dirty="0" smtClean="0"/>
              <a:t>)</a:t>
            </a:r>
            <a:endParaRPr lang="hr-HR" dirty="0" smtClean="0"/>
          </a:p>
          <a:p>
            <a:r>
              <a:rPr lang="hr-HR" dirty="0" smtClean="0"/>
              <a:t>2: Napisano (tekst je završen te poslan lektorici</a:t>
            </a:r>
            <a:r>
              <a:rPr lang="hr-HR" dirty="0" smtClean="0"/>
              <a:t>)</a:t>
            </a:r>
            <a:endParaRPr lang="hr-HR" dirty="0" smtClean="0"/>
          </a:p>
          <a:p>
            <a:r>
              <a:rPr lang="hr-HR" dirty="0" smtClean="0"/>
              <a:t>3: Lektorirano (tekst je pregledan i poslan nazad novinaru preko G-</a:t>
            </a:r>
            <a:r>
              <a:rPr lang="hr-HR" dirty="0" err="1" smtClean="0"/>
              <a:t>Maila</a:t>
            </a:r>
            <a:r>
              <a:rPr lang="hr-HR" dirty="0" smtClean="0"/>
              <a:t> ili Outlooka)</a:t>
            </a:r>
          </a:p>
          <a:p>
            <a:r>
              <a:rPr lang="hr-HR" dirty="0" smtClean="0"/>
              <a:t>4: Završeno (priča je gotova te stavljena na portal ili poslana u tisak na tiskanje).</a:t>
            </a:r>
            <a:endParaRPr lang="hr-HR" dirty="0"/>
          </a:p>
        </p:txBody>
      </p:sp>
      <p:pic>
        <p:nvPicPr>
          <p:cNvPr id="18434" name="Picture 2" descr="C:\Users\Korisnik\Downloads\559642-175-636149698230118322_338x600_thumb.jpg"/>
          <p:cNvPicPr>
            <a:picLocks noChangeAspect="1" noChangeArrowheads="1"/>
          </p:cNvPicPr>
          <p:nvPr/>
        </p:nvPicPr>
        <p:blipFill>
          <a:blip r:embed="rId2" cstate="print"/>
          <a:srcRect/>
          <a:stretch>
            <a:fillRect/>
          </a:stretch>
        </p:blipFill>
        <p:spPr bwMode="auto">
          <a:xfrm rot="212327">
            <a:off x="3133967" y="4612163"/>
            <a:ext cx="3783047" cy="2131116"/>
          </a:xfrm>
          <a:prstGeom prst="rect">
            <a:avLst/>
          </a:prstGeom>
          <a:noFill/>
        </p:spPr>
      </p:pic>
    </p:spTree>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939784"/>
          </a:xfrm>
        </p:spPr>
        <p:txBody>
          <a:bodyPr/>
          <a:lstStyle/>
          <a:p>
            <a:r>
              <a:rPr lang="hr-HR" dirty="0" smtClean="0"/>
              <a:t>GLAVNI UREDNICI:</a:t>
            </a:r>
            <a:endParaRPr lang="hr-HR" dirty="0"/>
          </a:p>
        </p:txBody>
      </p:sp>
      <p:sp>
        <p:nvSpPr>
          <p:cNvPr id="3" name="Rezervirano mjesto sadržaja 2"/>
          <p:cNvSpPr>
            <a:spLocks noGrp="1"/>
          </p:cNvSpPr>
          <p:nvPr>
            <p:ph idx="1"/>
          </p:nvPr>
        </p:nvSpPr>
        <p:spPr>
          <a:xfrm>
            <a:off x="457200" y="1600200"/>
            <a:ext cx="8229600" cy="3186122"/>
          </a:xfrm>
        </p:spPr>
        <p:txBody>
          <a:bodyPr>
            <a:normAutofit/>
          </a:bodyPr>
          <a:lstStyle/>
          <a:p>
            <a:r>
              <a:rPr lang="hr-HR" dirty="0" smtClean="0"/>
              <a:t>Neki glavni urednici su: Šerif </a:t>
            </a:r>
            <a:r>
              <a:rPr lang="hr-HR" dirty="0" err="1" smtClean="0"/>
              <a:t>Šehović</a:t>
            </a:r>
            <a:r>
              <a:rPr lang="hr-HR" dirty="0" smtClean="0"/>
              <a:t> </a:t>
            </a:r>
            <a:r>
              <a:rPr lang="hr-HR" dirty="0" smtClean="0"/>
              <a:t>(ujedno je i prvi glavni urednik</a:t>
            </a:r>
            <a:r>
              <a:rPr lang="hr-HR" dirty="0" smtClean="0"/>
              <a:t>), Neven </a:t>
            </a:r>
            <a:r>
              <a:rPr lang="hr-HR" dirty="0" err="1" smtClean="0"/>
              <a:t>Šegvić</a:t>
            </a:r>
            <a:r>
              <a:rPr lang="hr-HR" dirty="0" smtClean="0"/>
              <a:t>, Petar </a:t>
            </a:r>
            <a:r>
              <a:rPr lang="hr-HR" dirty="0" err="1" smtClean="0"/>
              <a:t>Šegvić</a:t>
            </a:r>
            <a:r>
              <a:rPr lang="hr-HR" dirty="0" smtClean="0"/>
              <a:t>, Antun </a:t>
            </a:r>
            <a:r>
              <a:rPr lang="hr-HR" dirty="0" err="1" smtClean="0"/>
              <a:t>Maštrović</a:t>
            </a:r>
            <a:r>
              <a:rPr lang="hr-HR" dirty="0" smtClean="0"/>
              <a:t>, Božidar </a:t>
            </a:r>
            <a:r>
              <a:rPr lang="hr-HR" dirty="0" smtClean="0"/>
              <a:t>Novak</a:t>
            </a:r>
            <a:r>
              <a:rPr lang="hr-HR" dirty="0" smtClean="0"/>
              <a:t>, Branko </a:t>
            </a:r>
            <a:r>
              <a:rPr lang="hr-HR" dirty="0" err="1" smtClean="0"/>
              <a:t>Karadžole</a:t>
            </a:r>
            <a:r>
              <a:rPr lang="hr-HR" dirty="0" smtClean="0"/>
              <a:t>, Vladimir </a:t>
            </a:r>
            <a:r>
              <a:rPr lang="hr-HR" dirty="0" err="1" smtClean="0"/>
              <a:t>Pilepić</a:t>
            </a:r>
            <a:r>
              <a:rPr lang="hr-HR" dirty="0" smtClean="0"/>
              <a:t>, Igor </a:t>
            </a:r>
            <a:r>
              <a:rPr lang="hr-HR" dirty="0" err="1" smtClean="0"/>
              <a:t>Radinović</a:t>
            </a:r>
            <a:r>
              <a:rPr lang="hr-HR" dirty="0" smtClean="0"/>
              <a:t> i drugi.</a:t>
            </a:r>
            <a:endParaRPr lang="hr-HR" dirty="0"/>
          </a:p>
        </p:txBody>
      </p:sp>
      <p:pic>
        <p:nvPicPr>
          <p:cNvPr id="19458" name="Picture 2" descr="C:\Users\Korisnik\Downloads\060504ZGRADASLOBODNE 012Thumbnail.jpg"/>
          <p:cNvPicPr>
            <a:picLocks noChangeAspect="1" noChangeArrowheads="1"/>
          </p:cNvPicPr>
          <p:nvPr/>
        </p:nvPicPr>
        <p:blipFill>
          <a:blip r:embed="rId2" cstate="print"/>
          <a:srcRect/>
          <a:stretch>
            <a:fillRect/>
          </a:stretch>
        </p:blipFill>
        <p:spPr bwMode="auto">
          <a:xfrm>
            <a:off x="3059832" y="3861048"/>
            <a:ext cx="2643206" cy="2333625"/>
          </a:xfrm>
          <a:prstGeom prst="rect">
            <a:avLst/>
          </a:prstGeom>
          <a:noFill/>
        </p:spPr>
      </p:pic>
      <p:sp>
        <p:nvSpPr>
          <p:cNvPr id="5" name="Rezervirano mjesto sadržaja 2"/>
          <p:cNvSpPr txBox="1">
            <a:spLocks/>
          </p:cNvSpPr>
          <p:nvPr/>
        </p:nvSpPr>
        <p:spPr>
          <a:xfrm>
            <a:off x="1785918" y="6237312"/>
            <a:ext cx="5143536" cy="504056"/>
          </a:xfrm>
          <a:prstGeom prst="rect">
            <a:avLst/>
          </a:prstGeom>
        </p:spPr>
        <p:txBody>
          <a:bodyPr vert="horz">
            <a:normAutofit fontScale="92500"/>
          </a:bodyPr>
          <a:lstStyle/>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2"/>
              <a:buChar char=""/>
              <a:tabLst/>
              <a:defRPr/>
            </a:pPr>
            <a:r>
              <a:rPr kumimoji="0" lang="hr-HR" sz="2800" b="0" i="0" u="none" strike="noStrike" kern="1200" cap="none" spc="0" normalizeH="0" baseline="0" noProof="0" dirty="0" smtClean="0">
                <a:ln>
                  <a:noFill/>
                </a:ln>
                <a:solidFill>
                  <a:schemeClr val="tx1"/>
                </a:solidFill>
                <a:effectLst/>
                <a:uLnTx/>
                <a:uFillTx/>
                <a:latin typeface="+mn-lt"/>
                <a:ea typeface="+mn-ea"/>
                <a:cs typeface="+mn-cs"/>
              </a:rPr>
              <a:t> Zgrada</a:t>
            </a:r>
            <a:r>
              <a:rPr kumimoji="0" lang="hr-HR" sz="2800" b="0" i="0" u="none" strike="noStrike" kern="1200" cap="none" spc="0" normalizeH="0" noProof="0" dirty="0" smtClean="0">
                <a:ln>
                  <a:noFill/>
                </a:ln>
                <a:solidFill>
                  <a:schemeClr val="tx1"/>
                </a:solidFill>
                <a:effectLst/>
                <a:uLnTx/>
                <a:uFillTx/>
                <a:latin typeface="+mn-lt"/>
                <a:ea typeface="+mn-ea"/>
                <a:cs typeface="+mn-cs"/>
              </a:rPr>
              <a:t> </a:t>
            </a:r>
            <a:r>
              <a:rPr kumimoji="0" lang="hr-HR" sz="2800" b="0" i="0" u="none" strike="noStrike" kern="1200" cap="none" spc="0" normalizeH="0" noProof="0" dirty="0" smtClean="0">
                <a:ln>
                  <a:noFill/>
                </a:ln>
                <a:solidFill>
                  <a:schemeClr val="tx1"/>
                </a:solidFill>
                <a:effectLst/>
                <a:uLnTx/>
                <a:uFillTx/>
                <a:latin typeface="+mn-lt"/>
                <a:ea typeface="+mn-ea"/>
                <a:cs typeface="+mn-cs"/>
              </a:rPr>
              <a:t>Slobodne Dalmacije</a:t>
            </a: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2"/>
              <a:buChar char=""/>
              <a:tabLst/>
              <a:defRPr/>
            </a:pPr>
            <a:endParaRPr kumimoji="0" lang="hr-HR"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868346"/>
          </a:xfrm>
        </p:spPr>
        <p:txBody>
          <a:bodyPr/>
          <a:lstStyle/>
          <a:p>
            <a:r>
              <a:rPr lang="hr-HR" dirty="0" smtClean="0"/>
              <a:t>ISTAKNUTI NOVINARI:</a:t>
            </a:r>
            <a:endParaRPr lang="hr-HR" dirty="0"/>
          </a:p>
        </p:txBody>
      </p:sp>
      <p:sp>
        <p:nvSpPr>
          <p:cNvPr id="3" name="Rezervirano mjesto sadržaja 2"/>
          <p:cNvSpPr>
            <a:spLocks noGrp="1"/>
          </p:cNvSpPr>
          <p:nvPr>
            <p:ph idx="1"/>
          </p:nvPr>
        </p:nvSpPr>
        <p:spPr>
          <a:xfrm>
            <a:off x="457200" y="1600200"/>
            <a:ext cx="8229600" cy="4400568"/>
          </a:xfrm>
        </p:spPr>
        <p:txBody>
          <a:bodyPr>
            <a:normAutofit lnSpcReduction="10000"/>
          </a:bodyPr>
          <a:lstStyle/>
          <a:p>
            <a:r>
              <a:rPr lang="vi-VN" dirty="0" smtClean="0"/>
              <a:t>U </a:t>
            </a:r>
            <a:r>
              <a:rPr lang="hr-HR" dirty="0" smtClean="0">
                <a:cs typeface="Times New Roman" pitchFamily="18" charset="0"/>
              </a:rPr>
              <a:t>Slobodnoj Dalmaciji</a:t>
            </a:r>
            <a:r>
              <a:rPr lang="vi-VN" dirty="0" smtClean="0">
                <a:cs typeface="Times New Roman" pitchFamily="18" charset="0"/>
              </a:rPr>
              <a:t> </a:t>
            </a:r>
            <a:r>
              <a:rPr lang="vi-VN" dirty="0" smtClean="0"/>
              <a:t>radili su mnogi novinari, kritičari</a:t>
            </a:r>
            <a:r>
              <a:rPr lang="hr-HR" dirty="0" smtClean="0"/>
              <a:t> i </a:t>
            </a:r>
            <a:r>
              <a:rPr lang="vi-VN" dirty="0" smtClean="0"/>
              <a:t>fotoreporteri. Evo nekih: Ivo Baljkas, Frano Baras, Renato Baretić, Inoslav Bešker, Ante Bezić, Milorad Bibić, Tonči Bona</a:t>
            </a:r>
            <a:r>
              <a:rPr lang="hr-HR" dirty="0" smtClean="0"/>
              <a:t>č</a:t>
            </a:r>
            <a:r>
              <a:rPr lang="vi-VN" dirty="0" smtClean="0"/>
              <a:t>i, Ćiro Čičin Šain, Joško Čelan, Jerolim Čogelja, Marija Čudina, Andro Damjanić, Boris Dežulović, Zoran Erceg, Jakša Fiamengo, Ivica Flesch, Zlatko Gall, Živko Gattin, Zdravko Gracin, Dražen Gudić, Viktor Ivančić, Ivica Ivanišević, Ante Jelaska, Joško Jelić, Mato Jerinić, Josip Jakovljević, Ivo Jurišić, Fjodor Klarić</a:t>
            </a:r>
            <a:r>
              <a:rPr lang="hr-HR" dirty="0" smtClean="0"/>
              <a:t> i </a:t>
            </a:r>
            <a:r>
              <a:rPr lang="hr-HR" dirty="0" err="1" smtClean="0"/>
              <a:t>dr</a:t>
            </a:r>
            <a:r>
              <a:rPr lang="hr-HR" dirty="0" smtClean="0"/>
              <a:t>.</a:t>
            </a:r>
            <a:endParaRPr lang="hr-HR" dirty="0"/>
          </a:p>
        </p:txBody>
      </p:sp>
    </p:spTree>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ZANIMLJIVOSTI:</a:t>
            </a:r>
            <a:endParaRPr lang="hr-HR" dirty="0"/>
          </a:p>
        </p:txBody>
      </p:sp>
      <p:sp>
        <p:nvSpPr>
          <p:cNvPr id="3" name="Rezervirano mjesto sadržaja 2"/>
          <p:cNvSpPr>
            <a:spLocks noGrp="1"/>
          </p:cNvSpPr>
          <p:nvPr>
            <p:ph idx="1"/>
          </p:nvPr>
        </p:nvSpPr>
        <p:spPr>
          <a:xfrm>
            <a:off x="457200" y="1600200"/>
            <a:ext cx="8229600" cy="5257800"/>
          </a:xfrm>
        </p:spPr>
        <p:txBody>
          <a:bodyPr>
            <a:normAutofit/>
          </a:bodyPr>
          <a:lstStyle/>
          <a:p>
            <a:r>
              <a:rPr lang="hr-HR" dirty="0" smtClean="0"/>
              <a:t>U zgradi Slobodne Dalmacije u Splitu ima oko 100 računala </a:t>
            </a:r>
            <a:r>
              <a:rPr lang="hr-HR" dirty="0" smtClean="0"/>
              <a:t>koja </a:t>
            </a:r>
            <a:r>
              <a:rPr lang="hr-HR" dirty="0" smtClean="0"/>
              <a:t>neprestano rade.</a:t>
            </a:r>
          </a:p>
          <a:p>
            <a:r>
              <a:rPr lang="hr-HR" dirty="0" smtClean="0"/>
              <a:t>Svaku minutu u zgradu uđe novinar </a:t>
            </a:r>
            <a:r>
              <a:rPr lang="hr-HR" dirty="0" smtClean="0"/>
              <a:t>s </a:t>
            </a:r>
            <a:r>
              <a:rPr lang="hr-HR" dirty="0" smtClean="0"/>
              <a:t>novom vijesti spremnom za proces pisanja i uređivanja.</a:t>
            </a:r>
          </a:p>
          <a:p>
            <a:r>
              <a:rPr lang="hr-HR" dirty="0" smtClean="0"/>
              <a:t>Tekst, </a:t>
            </a:r>
            <a:r>
              <a:rPr lang="hr-HR" dirty="0" smtClean="0"/>
              <a:t>ako je izabran za </a:t>
            </a:r>
            <a:r>
              <a:rPr lang="hr-HR" dirty="0" smtClean="0"/>
              <a:t>tisak, </a:t>
            </a:r>
            <a:r>
              <a:rPr lang="hr-HR" dirty="0" smtClean="0"/>
              <a:t>šalje se grafičarima </a:t>
            </a:r>
            <a:r>
              <a:rPr lang="hr-HR" dirty="0" smtClean="0"/>
              <a:t>na </a:t>
            </a:r>
            <a:r>
              <a:rPr lang="hr-HR" dirty="0" smtClean="0"/>
              <a:t>obradbu slike vezane za tu </a:t>
            </a:r>
            <a:r>
              <a:rPr lang="hr-HR" dirty="0" smtClean="0"/>
              <a:t>vijest. Grafičari </a:t>
            </a:r>
            <a:r>
              <a:rPr lang="hr-HR" dirty="0" smtClean="0"/>
              <a:t>obrađuju slike u programu </a:t>
            </a:r>
            <a:r>
              <a:rPr lang="hr-HR" dirty="0" err="1" smtClean="0"/>
              <a:t>Adobe</a:t>
            </a:r>
            <a:r>
              <a:rPr lang="hr-HR" dirty="0" smtClean="0"/>
              <a:t> </a:t>
            </a:r>
            <a:r>
              <a:rPr lang="hr-HR" dirty="0" err="1" smtClean="0"/>
              <a:t>Photoshop</a:t>
            </a:r>
            <a:r>
              <a:rPr lang="hr-HR" dirty="0" smtClean="0"/>
              <a:t>.</a:t>
            </a:r>
          </a:p>
          <a:p>
            <a:r>
              <a:rPr lang="hr-HR" dirty="0" smtClean="0"/>
              <a:t>Novinari imaju posebnu sobu za sastanke i razgovore.</a:t>
            </a:r>
          </a:p>
          <a:p>
            <a:endParaRPr lang="hr-HR" dirty="0" smtClean="0"/>
          </a:p>
        </p:txBody>
      </p:sp>
    </p:spTree>
  </p:cSld>
  <p:clrMapOvr>
    <a:masterClrMapping/>
  </p:clrMapOvr>
  <p:transition spd="slow">
    <p:pull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PITANJA:</a:t>
            </a:r>
            <a:endParaRPr lang="hr-HR" dirty="0"/>
          </a:p>
        </p:txBody>
      </p:sp>
      <p:sp>
        <p:nvSpPr>
          <p:cNvPr id="3" name="Rezervirano mjesto sadržaja 2"/>
          <p:cNvSpPr>
            <a:spLocks noGrp="1"/>
          </p:cNvSpPr>
          <p:nvPr>
            <p:ph idx="1"/>
          </p:nvPr>
        </p:nvSpPr>
        <p:spPr>
          <a:xfrm>
            <a:off x="500034" y="1571612"/>
            <a:ext cx="8229600" cy="4709160"/>
          </a:xfrm>
        </p:spPr>
        <p:txBody>
          <a:bodyPr/>
          <a:lstStyle/>
          <a:p>
            <a:r>
              <a:rPr lang="hr-HR" dirty="0" smtClean="0"/>
              <a:t>Kada je tiskan prvi broj?</a:t>
            </a:r>
          </a:p>
          <a:p>
            <a:endParaRPr lang="hr-HR" dirty="0" smtClean="0"/>
          </a:p>
          <a:p>
            <a:r>
              <a:rPr lang="hr-HR" dirty="0" smtClean="0"/>
              <a:t>Kako se zvao prvi glavni urednik novina?</a:t>
            </a:r>
          </a:p>
          <a:p>
            <a:endParaRPr lang="hr-HR" dirty="0" smtClean="0"/>
          </a:p>
          <a:p>
            <a:r>
              <a:rPr lang="hr-HR" dirty="0" smtClean="0"/>
              <a:t>U kojem programu danas rade novinari?</a:t>
            </a:r>
          </a:p>
          <a:p>
            <a:endParaRPr lang="hr-HR" dirty="0" smtClean="0"/>
          </a:p>
          <a:p>
            <a:r>
              <a:rPr lang="hr-HR" dirty="0" smtClean="0"/>
              <a:t>Koliko postoji faza u kreiranju vijesti?</a:t>
            </a:r>
            <a:endParaRPr lang="hr-HR" dirty="0"/>
          </a:p>
        </p:txBody>
      </p:sp>
      <p:sp>
        <p:nvSpPr>
          <p:cNvPr id="4" name="Rezervirano mjesto sadržaja 2"/>
          <p:cNvSpPr txBox="1">
            <a:spLocks/>
          </p:cNvSpPr>
          <p:nvPr/>
        </p:nvSpPr>
        <p:spPr>
          <a:xfrm>
            <a:off x="714348" y="2143116"/>
            <a:ext cx="4143404" cy="642942"/>
          </a:xfrm>
          <a:prstGeom prst="rect">
            <a:avLst/>
          </a:prstGeom>
        </p:spPr>
        <p:txBody>
          <a:bodyPr vert="horz">
            <a:normAutofit/>
          </a:bodyPr>
          <a:lstStyle/>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tabLst/>
              <a:defRPr/>
            </a:pPr>
            <a:r>
              <a:rPr kumimoji="0" lang="hr-HR" sz="2800" b="0" i="0" u="none" strike="noStrike" kern="1200" cap="none" spc="0" normalizeH="0" baseline="0" noProof="0" dirty="0" smtClean="0">
                <a:ln>
                  <a:noFill/>
                </a:ln>
                <a:solidFill>
                  <a:schemeClr val="tx1"/>
                </a:solidFill>
                <a:effectLst/>
                <a:uLnTx/>
                <a:uFillTx/>
                <a:latin typeface="+mn-lt"/>
                <a:ea typeface="+mn-ea"/>
                <a:cs typeface="+mn-cs"/>
              </a:rPr>
              <a:t>17</a:t>
            </a:r>
            <a:r>
              <a:rPr kumimoji="0" lang="hr-HR" sz="2800" b="0" i="0" u="none" strike="noStrike" kern="1200" cap="none" spc="0" normalizeH="0" baseline="0" noProof="0" dirty="0" smtClean="0">
                <a:ln>
                  <a:noFill/>
                </a:ln>
                <a:solidFill>
                  <a:schemeClr val="tx1"/>
                </a:solidFill>
                <a:effectLst/>
                <a:uLnTx/>
                <a:uFillTx/>
                <a:latin typeface="+mn-lt"/>
                <a:ea typeface="+mn-ea"/>
                <a:cs typeface="+mn-cs"/>
              </a:rPr>
              <a:t>. lipnja</a:t>
            </a:r>
            <a:r>
              <a:rPr kumimoji="0" lang="hr-HR" sz="2800" b="0" i="0" u="none" strike="noStrike" kern="1200" cap="none" spc="0" normalizeH="0" noProof="0" dirty="0" smtClean="0">
                <a:ln>
                  <a:noFill/>
                </a:ln>
                <a:solidFill>
                  <a:schemeClr val="tx1"/>
                </a:solidFill>
                <a:effectLst/>
                <a:uLnTx/>
                <a:uFillTx/>
                <a:latin typeface="+mn-lt"/>
                <a:ea typeface="+mn-ea"/>
                <a:cs typeface="+mn-cs"/>
              </a:rPr>
              <a:t> </a:t>
            </a:r>
            <a:r>
              <a:rPr kumimoji="0" lang="hr-HR" sz="2800" b="0" i="0" u="none" strike="noStrike" kern="1200" cap="none" spc="0" normalizeH="0" noProof="0" dirty="0" smtClean="0">
                <a:ln>
                  <a:noFill/>
                </a:ln>
                <a:solidFill>
                  <a:schemeClr val="tx1"/>
                </a:solidFill>
                <a:effectLst/>
                <a:uLnTx/>
                <a:uFillTx/>
                <a:latin typeface="+mn-lt"/>
                <a:ea typeface="+mn-ea"/>
                <a:cs typeface="+mn-cs"/>
              </a:rPr>
              <a:t>1943. </a:t>
            </a:r>
            <a:r>
              <a:rPr kumimoji="0" lang="hr-HR" sz="2800" b="0" i="0" u="none" strike="noStrike" kern="1200" cap="none" spc="0" normalizeH="0" noProof="0" dirty="0" smtClean="0">
                <a:ln>
                  <a:noFill/>
                </a:ln>
                <a:solidFill>
                  <a:schemeClr val="tx1"/>
                </a:solidFill>
                <a:effectLst/>
                <a:uLnTx/>
                <a:uFillTx/>
                <a:latin typeface="+mn-lt"/>
                <a:ea typeface="+mn-ea"/>
                <a:cs typeface="+mn-cs"/>
              </a:rPr>
              <a:t>godine</a:t>
            </a:r>
            <a:endParaRPr kumimoji="0" lang="hr-HR"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Rezervirano mjesto sadržaja 2"/>
          <p:cNvSpPr txBox="1">
            <a:spLocks/>
          </p:cNvSpPr>
          <p:nvPr/>
        </p:nvSpPr>
        <p:spPr>
          <a:xfrm>
            <a:off x="714348" y="3143248"/>
            <a:ext cx="3071834" cy="714380"/>
          </a:xfrm>
          <a:prstGeom prst="rect">
            <a:avLst/>
          </a:prstGeom>
        </p:spPr>
        <p:txBody>
          <a:bodyPr vert="horz">
            <a:normAutofit/>
          </a:bodyPr>
          <a:lstStyle/>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tabLst/>
              <a:defRPr/>
            </a:pPr>
            <a:r>
              <a:rPr kumimoji="0" lang="hr-HR" sz="2800" b="0" i="0" u="none" strike="noStrike" kern="1200" cap="none" spc="0" normalizeH="0" baseline="0" noProof="0" dirty="0" smtClean="0">
                <a:ln>
                  <a:noFill/>
                </a:ln>
                <a:solidFill>
                  <a:schemeClr val="tx1"/>
                </a:solidFill>
                <a:effectLst/>
                <a:uLnTx/>
                <a:uFillTx/>
                <a:latin typeface="+mn-lt"/>
                <a:ea typeface="+mn-ea"/>
                <a:cs typeface="+mn-cs"/>
              </a:rPr>
              <a:t>Šerif</a:t>
            </a:r>
            <a:r>
              <a:rPr kumimoji="0" lang="hr-HR" sz="2800" b="0" i="0" u="none" strike="noStrike" kern="1200" cap="none" spc="0" normalizeH="0" noProof="0" dirty="0" smtClean="0">
                <a:ln>
                  <a:noFill/>
                </a:ln>
                <a:solidFill>
                  <a:schemeClr val="tx1"/>
                </a:solidFill>
                <a:effectLst/>
                <a:uLnTx/>
                <a:uFillTx/>
                <a:latin typeface="+mn-lt"/>
                <a:ea typeface="+mn-ea"/>
                <a:cs typeface="+mn-cs"/>
              </a:rPr>
              <a:t> </a:t>
            </a:r>
            <a:r>
              <a:rPr kumimoji="0" lang="hr-HR" sz="2800" b="0" i="0" u="none" strike="noStrike" kern="1200" cap="none" spc="0" normalizeH="0" noProof="0" dirty="0" err="1" smtClean="0">
                <a:ln>
                  <a:noFill/>
                </a:ln>
                <a:solidFill>
                  <a:schemeClr val="tx1"/>
                </a:solidFill>
                <a:effectLst/>
                <a:uLnTx/>
                <a:uFillTx/>
                <a:latin typeface="+mn-lt"/>
                <a:ea typeface="+mn-ea"/>
                <a:cs typeface="+mn-cs"/>
              </a:rPr>
              <a:t>Šehović</a:t>
            </a:r>
            <a:endParaRPr kumimoji="0" lang="hr-HR"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ezervirano mjesto sadržaja 2"/>
          <p:cNvSpPr txBox="1">
            <a:spLocks/>
          </p:cNvSpPr>
          <p:nvPr/>
        </p:nvSpPr>
        <p:spPr>
          <a:xfrm>
            <a:off x="714348" y="4143380"/>
            <a:ext cx="3857652" cy="642918"/>
          </a:xfrm>
          <a:prstGeom prst="rect">
            <a:avLst/>
          </a:prstGeom>
        </p:spPr>
        <p:txBody>
          <a:bodyPr vert="horz">
            <a:normAutofit/>
          </a:bodyPr>
          <a:lstStyle/>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tabLst/>
              <a:defRPr/>
            </a:pPr>
            <a:r>
              <a:rPr lang="hr-HR" sz="2800" dirty="0" smtClean="0"/>
              <a:t>Rade u </a:t>
            </a:r>
            <a:r>
              <a:rPr lang="hr-HR" sz="2800" dirty="0" err="1" smtClean="0"/>
              <a:t>Story</a:t>
            </a:r>
            <a:r>
              <a:rPr lang="hr-HR" sz="2800" dirty="0" smtClean="0"/>
              <a:t> </a:t>
            </a:r>
            <a:r>
              <a:rPr lang="hr-HR" sz="2800" dirty="0" smtClean="0"/>
              <a:t>Editoru</a:t>
            </a:r>
            <a:endParaRPr kumimoji="0" lang="hr-HR"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zervirano mjesto sadržaja 2"/>
          <p:cNvSpPr txBox="1">
            <a:spLocks/>
          </p:cNvSpPr>
          <p:nvPr/>
        </p:nvSpPr>
        <p:spPr>
          <a:xfrm>
            <a:off x="714348" y="5214950"/>
            <a:ext cx="2643206" cy="500066"/>
          </a:xfrm>
          <a:prstGeom prst="rect">
            <a:avLst/>
          </a:prstGeom>
        </p:spPr>
        <p:txBody>
          <a:bodyPr vert="horz">
            <a:normAutofit lnSpcReduction="10000"/>
          </a:bodyPr>
          <a:lstStyle/>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tabLst/>
              <a:defRPr/>
            </a:pPr>
            <a:r>
              <a:rPr lang="hr-HR" sz="2800" dirty="0" smtClean="0"/>
              <a:t>Postoje 4 </a:t>
            </a:r>
            <a:r>
              <a:rPr lang="hr-HR" sz="2800" dirty="0" smtClean="0"/>
              <a:t>faze</a:t>
            </a:r>
            <a:endParaRPr kumimoji="0" lang="hr-HR"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ZAHVALE:</a:t>
            </a:r>
            <a:endParaRPr lang="hr-HR" dirty="0"/>
          </a:p>
        </p:txBody>
      </p:sp>
      <p:sp>
        <p:nvSpPr>
          <p:cNvPr id="3" name="Rezervirano mjesto sadržaja 2"/>
          <p:cNvSpPr>
            <a:spLocks noGrp="1"/>
          </p:cNvSpPr>
          <p:nvPr>
            <p:ph idx="1"/>
          </p:nvPr>
        </p:nvSpPr>
        <p:spPr/>
        <p:txBody>
          <a:bodyPr/>
          <a:lstStyle/>
          <a:p>
            <a:r>
              <a:rPr lang="hr-HR" i="1" dirty="0" smtClean="0">
                <a:latin typeface="Times New Roman" pitchFamily="18" charset="0"/>
                <a:cs typeface="Times New Roman" pitchFamily="18" charset="0"/>
              </a:rPr>
              <a:t>Velika </a:t>
            </a:r>
            <a:r>
              <a:rPr lang="hr-HR" i="1" dirty="0" smtClean="0">
                <a:latin typeface="Times New Roman" pitchFamily="18" charset="0"/>
                <a:cs typeface="Times New Roman" pitchFamily="18" charset="0"/>
              </a:rPr>
              <a:t>hvala našem domaćinu Marku </a:t>
            </a:r>
            <a:r>
              <a:rPr lang="hr-HR" i="1" dirty="0" err="1" smtClean="0">
                <a:latin typeface="Times New Roman" pitchFamily="18" charset="0"/>
                <a:cs typeface="Times New Roman" pitchFamily="18" charset="0"/>
              </a:rPr>
              <a:t>Njegiću</a:t>
            </a:r>
            <a:r>
              <a:rPr lang="hr-HR" i="1" dirty="0" smtClean="0">
                <a:latin typeface="Times New Roman" pitchFamily="18" charset="0"/>
                <a:cs typeface="Times New Roman" pitchFamily="18" charset="0"/>
              </a:rPr>
              <a:t> koji nas je proveo kroz proces stvaranja </a:t>
            </a:r>
            <a:r>
              <a:rPr lang="hr-HR" i="1" dirty="0" smtClean="0">
                <a:latin typeface="Times New Roman" pitchFamily="18" charset="0"/>
                <a:cs typeface="Times New Roman" pitchFamily="18" charset="0"/>
              </a:rPr>
              <a:t>vijesti i, također, </a:t>
            </a:r>
            <a:r>
              <a:rPr lang="hr-HR" i="1" dirty="0" smtClean="0">
                <a:latin typeface="Times New Roman" pitchFamily="18" charset="0"/>
                <a:cs typeface="Times New Roman" pitchFamily="18" charset="0"/>
              </a:rPr>
              <a:t>hvala njegovim kolegama koji su bili od velike pomoći dok smo stvarali vijest!</a:t>
            </a:r>
          </a:p>
          <a:p>
            <a:endParaRPr lang="hr-HR" dirty="0" smtClean="0"/>
          </a:p>
          <a:p>
            <a:endParaRPr lang="hr-HR" dirty="0" smtClean="0"/>
          </a:p>
          <a:p>
            <a:pPr>
              <a:buNone/>
            </a:pPr>
            <a:r>
              <a:rPr lang="hr-HR" dirty="0" smtClean="0"/>
              <a:t>                              </a:t>
            </a:r>
            <a:r>
              <a:rPr lang="hr-HR" sz="4400" i="1" dirty="0" smtClean="0">
                <a:latin typeface="Comic Sans MS" pitchFamily="66" charset="0"/>
              </a:rPr>
              <a:t>HVALA!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h">
  <a:themeElements>
    <a:clrScheme name="Vrh">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rh">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rh">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310</TotalTime>
  <Words>486</Words>
  <Application>Microsoft Office PowerPoint</Application>
  <PresentationFormat>Prikaz na zaslonu (4:3)</PresentationFormat>
  <Paragraphs>46</Paragraphs>
  <Slides>10</Slides>
  <Notes>0</Notes>
  <HiddenSlides>0</HiddenSlides>
  <MMClips>0</MMClips>
  <ScaleCrop>false</ScaleCrop>
  <HeadingPairs>
    <vt:vector size="4" baseType="variant">
      <vt:variant>
        <vt:lpstr>Tema</vt:lpstr>
      </vt:variant>
      <vt:variant>
        <vt:i4>1</vt:i4>
      </vt:variant>
      <vt:variant>
        <vt:lpstr>Naslovi slajdova</vt:lpstr>
      </vt:variant>
      <vt:variant>
        <vt:i4>10</vt:i4>
      </vt:variant>
    </vt:vector>
  </HeadingPairs>
  <TitlesOfParts>
    <vt:vector size="11" baseType="lpstr">
      <vt:lpstr>Vrh</vt:lpstr>
      <vt:lpstr>Slobodna Dalmacija</vt:lpstr>
      <vt:lpstr>O SLOBODNOJ DALMACIJI:</vt:lpstr>
      <vt:lpstr>NAČIN STVARANJA NOVINA:</vt:lpstr>
      <vt:lpstr>ŠTO TE BOJE ZNAČE:</vt:lpstr>
      <vt:lpstr>GLAVNI UREDNICI:</vt:lpstr>
      <vt:lpstr>ISTAKNUTI NOVINARI:</vt:lpstr>
      <vt:lpstr>ZANIMLJIVOSTI:</vt:lpstr>
      <vt:lpstr>PITANJA:</vt:lpstr>
      <vt:lpstr>ZAHVALE:</vt:lpstr>
      <vt:lpstr>HVALA NA POZORNOSTI!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Slobodna Dalmacija</dc:title>
  <dc:creator>Korisnik</dc:creator>
  <cp:lastModifiedBy>Knjiznica</cp:lastModifiedBy>
  <cp:revision>39</cp:revision>
  <dcterms:created xsi:type="dcterms:W3CDTF">2018-04-23T14:28:15Z</dcterms:created>
  <dcterms:modified xsi:type="dcterms:W3CDTF">2018-04-25T16:24:50Z</dcterms:modified>
</cp:coreProperties>
</file>