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63" r:id="rId5"/>
    <p:sldId id="261" r:id="rId6"/>
    <p:sldId id="262" r:id="rId7"/>
    <p:sldId id="259" r:id="rId8"/>
    <p:sldId id="264" r:id="rId9"/>
    <p:sldId id="265" r:id="rId10"/>
    <p:sldId id="268" r:id="rId11"/>
    <p:sldId id="266" r:id="rId12"/>
    <p:sldId id="269" r:id="rId13"/>
    <p:sldId id="267" r:id="rId14"/>
    <p:sldId id="270" r:id="rId1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906" y="-14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hr-HR" smtClean="0"/>
              <a:t>VIJEĆE RODITELJA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9834C9-FAFF-401E-8564-0086BEF0A70A}" type="datetimeFigureOut">
              <a:rPr lang="hr-HR" smtClean="0"/>
              <a:pPr/>
              <a:t>18.2.2019.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BC67B6-AF4A-43FB-B0A5-82A676C32CBB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hr-HR" smtClean="0"/>
              <a:t>VIJEĆE RODITELJA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8F6DD-ACAA-4588-B659-49767535CF5B}" type="datetimeFigureOut">
              <a:rPr lang="hr-HR" smtClean="0"/>
              <a:pPr/>
              <a:t>18.2.2019.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95FB40-B944-43CB-8608-7E7D3C24D168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5FB40-B944-43CB-8608-7E7D3C24D168}" type="slidenum">
              <a:rPr lang="hr-HR" smtClean="0"/>
              <a:pPr/>
              <a:t>1</a:t>
            </a:fld>
            <a:endParaRPr lang="hr-HR"/>
          </a:p>
        </p:txBody>
      </p:sp>
      <p:sp>
        <p:nvSpPr>
          <p:cNvPr id="5" name="Rezervirano mjesto zaglavlja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hr-HR" smtClean="0"/>
              <a:t>VIJEĆE RODITELJA</a:t>
            </a:r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5FB40-B944-43CB-8608-7E7D3C24D168}" type="slidenum">
              <a:rPr lang="hr-HR" smtClean="0"/>
              <a:pPr/>
              <a:t>3</a:t>
            </a:fld>
            <a:endParaRPr lang="hr-HR"/>
          </a:p>
        </p:txBody>
      </p:sp>
      <p:sp>
        <p:nvSpPr>
          <p:cNvPr id="5" name="Rezervirano mjesto zaglavlja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hr-HR" smtClean="0"/>
              <a:t>VIJEĆE RODITELJA</a:t>
            </a:r>
            <a:endParaRPr lang="hr-H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5FB40-B944-43CB-8608-7E7D3C24D168}" type="slidenum">
              <a:rPr lang="hr-HR" smtClean="0"/>
              <a:pPr/>
              <a:t>4</a:t>
            </a:fld>
            <a:endParaRPr lang="hr-HR"/>
          </a:p>
        </p:txBody>
      </p:sp>
      <p:sp>
        <p:nvSpPr>
          <p:cNvPr id="5" name="Rezervirano mjesto zaglavlja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hr-HR" smtClean="0"/>
              <a:t>VIJEĆE RODITELJA</a:t>
            </a:r>
            <a:endParaRPr lang="hr-H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5FB40-B944-43CB-8608-7E7D3C24D168}" type="slidenum">
              <a:rPr lang="hr-HR" smtClean="0"/>
              <a:pPr/>
              <a:t>5</a:t>
            </a:fld>
            <a:endParaRPr lang="hr-HR"/>
          </a:p>
        </p:txBody>
      </p:sp>
      <p:sp>
        <p:nvSpPr>
          <p:cNvPr id="5" name="Rezervirano mjesto zaglavlja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hr-HR" smtClean="0"/>
              <a:t>VIJEĆE RODITELJA</a:t>
            </a:r>
            <a:endParaRPr lang="hr-H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5FB40-B944-43CB-8608-7E7D3C24D168}" type="slidenum">
              <a:rPr lang="hr-HR" smtClean="0"/>
              <a:pPr/>
              <a:t>6</a:t>
            </a:fld>
            <a:endParaRPr lang="hr-HR"/>
          </a:p>
        </p:txBody>
      </p:sp>
      <p:sp>
        <p:nvSpPr>
          <p:cNvPr id="5" name="Rezervirano mjesto zaglavlja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hr-HR" smtClean="0"/>
              <a:t>VIJEĆE RODITELJA</a:t>
            </a:r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7625-0AC2-40E7-A0AF-4FF20A8AC3FF}" type="datetime1">
              <a:rPr lang="sr-Latn-CS" smtClean="0"/>
              <a:pPr/>
              <a:t>18.2.2019.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OSNOVNA ŠKOLA DON LOVRE KATIĆA SOLIN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C93ED-5BCE-4E51-99D3-398E5840E3AA}" type="datetime1">
              <a:rPr lang="sr-Latn-CS" smtClean="0"/>
              <a:pPr/>
              <a:t>18.2.2019.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OSNOVNA ŠKOLA DON LOVRE KATIĆA SOLIN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291F3-EC59-43E0-AC08-2B120EC4D320}" type="datetime1">
              <a:rPr lang="sr-Latn-CS" smtClean="0"/>
              <a:pPr/>
              <a:t>18.2.2019.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OSNOVNA ŠKOLA DON LOVRE KATIĆA SOLIN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A30C-9A4F-47E9-B6C3-647214988509}" type="datetime1">
              <a:rPr lang="sr-Latn-CS" smtClean="0"/>
              <a:pPr/>
              <a:t>18.2.2019.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OSNOVNA ŠKOLA DON LOVRE KATIĆA SOLIN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C8FD5-05D7-4523-B8F0-BF475DFA6A13}" type="datetime1">
              <a:rPr lang="sr-Latn-CS" smtClean="0"/>
              <a:pPr/>
              <a:t>18.2.2019.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OSNOVNA ŠKOLA DON LOVRE KATIĆA SOLIN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A153B-FFEE-40F5-940F-E1C6402BFCAA}" type="datetime1">
              <a:rPr lang="sr-Latn-CS" smtClean="0"/>
              <a:pPr/>
              <a:t>18.2.2019.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OSNOVNA ŠKOLA DON LOVRE KATIĆA SOLIN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7AD5A-B5F5-459A-AD29-8790B74C3709}" type="datetime1">
              <a:rPr lang="sr-Latn-CS" smtClean="0"/>
              <a:pPr/>
              <a:t>18.2.2019.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OSNOVNA ŠKOLA DON LOVRE KATIĆA SOLIN</a:t>
            </a:r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843E9-0F61-4BB0-954D-0619652DFA26}" type="datetime1">
              <a:rPr lang="sr-Latn-CS" smtClean="0"/>
              <a:pPr/>
              <a:t>18.2.2019.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OSNOVNA ŠKOLA DON LOVRE KATIĆA SOLIN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0AD13-9BB8-4776-89DC-01D05C812290}" type="datetime1">
              <a:rPr lang="sr-Latn-CS" smtClean="0"/>
              <a:pPr/>
              <a:t>18.2.2019.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OSNOVNA ŠKOLA DON LOVRE KATIĆA SOLIN</a:t>
            </a:r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0C309-6D2D-4683-B878-5DD2A028D18B}" type="datetime1">
              <a:rPr lang="sr-Latn-CS" smtClean="0"/>
              <a:pPr/>
              <a:t>18.2.2019.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OSNOVNA ŠKOLA DON LOVRE KATIĆA SOLIN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E2831-8966-44FA-85D9-E4E69B345385}" type="datetime1">
              <a:rPr lang="sr-Latn-CS" smtClean="0"/>
              <a:pPr/>
              <a:t>18.2.2019.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OSNOVNA ŠKOLA DON LOVRE KATIĆA SOLIN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CB7A1-C57C-476D-B8A0-F877ABF7708D}" type="datetime1">
              <a:rPr lang="sr-Latn-CS" smtClean="0"/>
              <a:pPr/>
              <a:t>18.2.2019.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r-HR" smtClean="0"/>
              <a:t>OSNOVNA ŠKOLA DON LOVRE KATIĆA SOLIN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Protokol o postupanju u slučaju seksualnog nasilja</a:t>
            </a:r>
            <a:br>
              <a:rPr lang="hr-HR" b="1" dirty="0" smtClean="0"/>
            </a:b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b="1" cap="all" dirty="0" smtClean="0"/>
              <a:t>VLADA REPUBLIKE HRVATSKE</a:t>
            </a:r>
            <a:endParaRPr lang="hr-HR" b="1" dirty="0" smtClean="0"/>
          </a:p>
          <a:p>
            <a:r>
              <a:rPr lang="hr-HR" b="1" dirty="0" smtClean="0"/>
              <a:t>NN 70/2018 (1.8.2018.)</a:t>
            </a:r>
          </a:p>
          <a:p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OSNOVNA ŠKOLA DON LOVRE KATIĆA SOLIN</a:t>
            </a: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podnožj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OSNOVNA ŠKOLA DON LOVRE KATIĆA SOLIN</a:t>
            </a:r>
            <a:endParaRPr lang="hr-HR"/>
          </a:p>
        </p:txBody>
      </p:sp>
      <p:sp>
        <p:nvSpPr>
          <p:cNvPr id="3" name="Pravokutnik 2"/>
          <p:cNvSpPr/>
          <p:nvPr/>
        </p:nvSpPr>
        <p:spPr>
          <a:xfrm>
            <a:off x="467544" y="404664"/>
            <a:ext cx="867645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vi-VN" sz="2400" b="1" dirty="0" smtClean="0">
                <a:latin typeface="Calibri" pitchFamily="34" charset="0"/>
              </a:rPr>
              <a:t>3. Dobre tajne - loše tajne </a:t>
            </a:r>
            <a:br>
              <a:rPr lang="vi-VN" sz="2400" b="1" dirty="0" smtClean="0">
                <a:latin typeface="Calibri" pitchFamily="34" charset="0"/>
              </a:rPr>
            </a:br>
            <a:r>
              <a:rPr lang="vi-VN" sz="2400" b="1" dirty="0" smtClean="0">
                <a:latin typeface="Calibri" pitchFamily="34" charset="0"/>
              </a:rPr>
              <a:t/>
            </a:r>
            <a:br>
              <a:rPr lang="vi-VN" sz="2400" b="1" dirty="0" smtClean="0">
                <a:latin typeface="Calibri" pitchFamily="34" charset="0"/>
              </a:rPr>
            </a:br>
            <a:r>
              <a:rPr lang="vi-VN" sz="2400" dirty="0" smtClean="0">
                <a:latin typeface="Calibri" pitchFamily="34" charset="0"/>
              </a:rPr>
              <a:t>Tajnost je glavna taktika seksualnih zlostavljača. Zato je važno naučiti razliku između dobrih i loših tajni i stvoriti ozračje povjerenja. Svaka tajna koja ih čini tjeskobnim, neudobnim, strašnim ili tužnim nije dobra i ne bi se trebala čuvati; to bi trebalo reći odrasloj osobi od povjerenja (roditelj, učitelj, policajac, liječnik).</a:t>
            </a:r>
            <a:r>
              <a:rPr lang="vi-VN" sz="2400" b="1" dirty="0" smtClean="0">
                <a:latin typeface="Calibri" pitchFamily="34" charset="0"/>
              </a:rPr>
              <a:t> </a:t>
            </a:r>
            <a:r>
              <a:rPr lang="vi-VN" sz="2400" i="1" dirty="0" smtClean="0">
                <a:latin typeface="Calibri" pitchFamily="34" charset="0"/>
              </a:rPr>
              <a:t> </a:t>
            </a:r>
            <a:r>
              <a:rPr lang="hr-HR" sz="2400" i="1" dirty="0" smtClean="0">
                <a:latin typeface="Calibri" pitchFamily="34" charset="0"/>
              </a:rPr>
              <a:t>K</a:t>
            </a:r>
            <a:r>
              <a:rPr lang="vi-VN" sz="2400" i="1" dirty="0" smtClean="0">
                <a:latin typeface="Calibri" pitchFamily="34" charset="0"/>
              </a:rPr>
              <a:t>oristiti za raspravu o razlici između dobre tajne (kao što je zabava iznenađenja) i loše tajne (nešto što čini dijete tužnim i tjeskobnim). Roditelji trebaju poticati djecu da s njima dijele loše tajne.</a:t>
            </a:r>
            <a:endParaRPr lang="hr-HR" sz="2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OSNOVNA ŠKOLA DON LOVRE KATIĆA SOLIN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395536" y="260648"/>
            <a:ext cx="8424936" cy="586551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r-HR" sz="2400" b="1" dirty="0" smtClean="0"/>
              <a:t>4. Prevencija i zaštita odgovornost su odrasle osobe </a:t>
            </a:r>
            <a:br>
              <a:rPr lang="hr-HR" sz="2400" b="1" dirty="0" smtClean="0"/>
            </a:br>
            <a:r>
              <a:rPr lang="hr-HR" sz="2400" dirty="0" smtClean="0"/>
              <a:t>Kada su djeca zlostavljana, osjećaju sram, krivnju i strah. Odrasli bi trebali izbjegavati stvaranje tabua oko seksualnosti i osigurati da djeca znaju kome se obratiti ako su zabrinuti ili tužni. Djeca mogu osjećati da nešto nije u redu. Odrasli trebaju biti pažljivi i osjetljivi na svoje osjećaje i ponašanje. Može biti mnogo razloga zašto dijete odbija kontakt s drugom odraslom osobom ili s drugim djetetom. To treba poštovati. Djeca bi uvijek trebala osjećati da mogu razgovarati s roditeljima o ovom pitanju. </a:t>
            </a:r>
            <a:r>
              <a:rPr lang="hr-HR" sz="2400" i="1" dirty="0" smtClean="0"/>
              <a:t>Odrasli su tu da pomognu djeci u svakodnevnom životu. Sprečavanje seksualnog nasilja je prije svega odgovornost odraslih i važno je izbjegavati opterećivanje dječjih ramena. </a:t>
            </a:r>
            <a:endParaRPr lang="hr-HR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podnožj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OSNOVNA ŠKOLA DON LOVRE KATIĆA SOLIN</a:t>
            </a:r>
            <a:endParaRPr lang="hr-HR"/>
          </a:p>
        </p:txBody>
      </p:sp>
      <p:sp>
        <p:nvSpPr>
          <p:cNvPr id="3" name="Pravokutnik 2"/>
          <p:cNvSpPr/>
          <p:nvPr/>
        </p:nvSpPr>
        <p:spPr>
          <a:xfrm>
            <a:off x="539552" y="260648"/>
            <a:ext cx="860444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hr-HR" sz="2400" b="1" dirty="0" smtClean="0"/>
              <a:t>5. Ostali korisni savjeti koji prate Pravilo donjeg rublja</a:t>
            </a:r>
          </a:p>
          <a:p>
            <a:pPr>
              <a:buNone/>
            </a:pPr>
            <a:endParaRPr lang="hr-HR" sz="2400" b="1" dirty="0" smtClean="0"/>
          </a:p>
          <a:p>
            <a:pPr lvl="1"/>
            <a:r>
              <a:rPr lang="hr-HR" sz="2400" dirty="0" smtClean="0"/>
              <a:t>Djecu je potrebno uputiti o odraslim osobama koje mogu biti dio njihove mreže sigurnosti. Treba ih ohrabriti da biraju odrasle osobe kojima mogu vjerovati, da su dostupni i spremni slušati i pomoći. Samo jedan član sigurnosne mreže trebao bi živjeti s djetetom; drugi bi trebao živjeti izvan kruga uže obitelji. Djeca bi trebala znati tražiti pomoć od takve mreže povjerenja. </a:t>
            </a:r>
            <a:endParaRPr lang="hr-H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r-HR" sz="2400" b="1" dirty="0" smtClean="0"/>
              <a:t>Poznati počinitelji</a:t>
            </a:r>
            <a:r>
              <a:rPr lang="vi-VN" sz="2400" b="1" dirty="0" smtClean="0"/>
              <a:t> </a:t>
            </a:r>
            <a:endParaRPr lang="hr-HR" sz="2400" b="1" dirty="0" smtClean="0"/>
          </a:p>
          <a:p>
            <a:pPr>
              <a:buNone/>
            </a:pPr>
            <a:r>
              <a:rPr lang="hr-HR" sz="2400" b="1" dirty="0" smtClean="0"/>
              <a:t>	</a:t>
            </a:r>
            <a:r>
              <a:rPr lang="vi-VN" sz="2400" dirty="0" smtClean="0">
                <a:latin typeface="Calibri" pitchFamily="34" charset="0"/>
              </a:rPr>
              <a:t>U većini slučajeva počinitelj je dijete</a:t>
            </a:r>
            <a:r>
              <a:rPr lang="hr-HR" sz="2400" dirty="0" smtClean="0">
                <a:latin typeface="Calibri" pitchFamily="34" charset="0"/>
              </a:rPr>
              <a:t>tu</a:t>
            </a:r>
            <a:r>
              <a:rPr lang="vi-VN" sz="2400" dirty="0" smtClean="0">
                <a:latin typeface="Calibri" pitchFamily="34" charset="0"/>
              </a:rPr>
              <a:t> poznat. Posebno je teško djeci razumjeti da ih netko tko ih poznaje može zlostavljati. Imajte na umu proces </a:t>
            </a:r>
            <a:r>
              <a:rPr lang="hr-HR" sz="2400" dirty="0" smtClean="0">
                <a:latin typeface="Calibri" pitchFamily="34" charset="0"/>
              </a:rPr>
              <a:t>umiljavanja</a:t>
            </a:r>
            <a:r>
              <a:rPr lang="vi-VN" sz="2400" dirty="0" smtClean="0">
                <a:latin typeface="Calibri" pitchFamily="34" charset="0"/>
              </a:rPr>
              <a:t> koji zlostavljači koriste kako bi zadobili povjerenje djece. Redovito informiranje roditelja o nekome tko daje darove, traži čuvanje tajni ili pokušava provesti vrijeme s djetetom mora biti određeno pravilo u kući.</a:t>
            </a:r>
            <a:r>
              <a:rPr lang="vi-VN" sz="2400" dirty="0" smtClean="0"/>
              <a:t> </a:t>
            </a:r>
            <a:endParaRPr lang="hr-HR" sz="2400" dirty="0" smtClean="0"/>
          </a:p>
          <a:p>
            <a:pPr>
              <a:buNone/>
            </a:pPr>
            <a:r>
              <a:rPr lang="vi-VN" sz="2400" b="1" dirty="0" smtClean="0">
                <a:latin typeface="Calibri" pitchFamily="34" charset="0"/>
              </a:rPr>
              <a:t>Nepoznati počinitelji </a:t>
            </a:r>
            <a:br>
              <a:rPr lang="vi-VN" sz="2400" b="1" dirty="0" smtClean="0">
                <a:latin typeface="Calibri" pitchFamily="34" charset="0"/>
              </a:rPr>
            </a:br>
            <a:r>
              <a:rPr lang="vi-VN" sz="2400" dirty="0" smtClean="0">
                <a:latin typeface="Calibri" pitchFamily="34" charset="0"/>
              </a:rPr>
              <a:t>U nekim slučajevima počinitelj je stranac. Podu</a:t>
            </a:r>
            <a:r>
              <a:rPr lang="hr-HR" sz="2400" dirty="0" smtClean="0">
                <a:latin typeface="Calibri" pitchFamily="34" charset="0"/>
              </a:rPr>
              <a:t>č</a:t>
            </a:r>
            <a:r>
              <a:rPr lang="vi-VN" sz="2400" dirty="0" smtClean="0">
                <a:latin typeface="Calibri" pitchFamily="34" charset="0"/>
              </a:rPr>
              <a:t>ite dijete jednostavna pravila o kontaktu s nepoznatim osobama: nikad ne ulazite u automobil s neznancem, nikada ne primajte darove ili pozivnice od stranca. </a:t>
            </a:r>
            <a:endParaRPr lang="hr-HR" sz="2400" dirty="0">
              <a:latin typeface="Calibri" pitchFamily="34" charset="0"/>
            </a:endParaRP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OSNOVNA ŠKOLA DON LOVRE KATIĆA SOLIN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OSNOVNA ŠKOLA DON LOVRE KATIĆA SOLIN</a:t>
            </a:r>
            <a:endParaRPr lang="hr-H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9439" r="27163"/>
          <a:stretch>
            <a:fillRect/>
          </a:stretch>
        </p:blipFill>
        <p:spPr bwMode="auto">
          <a:xfrm>
            <a:off x="4331807" y="620688"/>
            <a:ext cx="5136737" cy="623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l="28574" r="28565"/>
          <a:stretch>
            <a:fillRect/>
          </a:stretch>
        </p:blipFill>
        <p:spPr bwMode="auto">
          <a:xfrm>
            <a:off x="0" y="620878"/>
            <a:ext cx="4752528" cy="6237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/>
          <a:lstStyle/>
          <a:p>
            <a:r>
              <a:rPr lang="hr-HR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Detaljnije proučite u brošuri </a:t>
            </a:r>
            <a:r>
              <a:rPr lang="hr-HR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…</a:t>
            </a:r>
            <a:endParaRPr lang="hr-HR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Informacije o postupanju Škole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Cjeloviti dokument Protokola nalazi se u prilogu (web stranica naše škole)</a:t>
            </a:r>
          </a:p>
          <a:p>
            <a:r>
              <a:rPr lang="hr-HR" dirty="0" smtClean="0"/>
              <a:t>Protokol je razvijen kako bi osigurao trenutnu, suosjećajnu, rodno i kulturalno osjetljivu sveobuhvatnu pomoć i potporu svih nadležnih institucija.</a:t>
            </a:r>
          </a:p>
          <a:p>
            <a:r>
              <a:rPr lang="hr-HR" dirty="0" smtClean="0"/>
              <a:t>Odgojno-obrazovni djelatnici/ce obvezni su skrbiti o ostvarivanju prava djeteta u slučajevima svih oblika nasilja (educirati se)</a:t>
            </a:r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OSNOVNA ŠKOLA DON LOVRE KATIĆA SOLIN</a:t>
            </a: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Spolni odnošaj bez pristanka, silovanje, teška kaznena djela protiv spolne slobode, bludne radnje, spolno uznemiravanje, prostitucija, s</a:t>
            </a:r>
            <a:r>
              <a:rPr lang="vi-VN" sz="2800" dirty="0" smtClean="0"/>
              <a:t>polna zlouporaba djeteta mlađeg od petnaest godina</a:t>
            </a:r>
            <a:r>
              <a:rPr lang="hr-HR" sz="2800" dirty="0" smtClean="0"/>
              <a:t>, z</a:t>
            </a:r>
            <a:r>
              <a:rPr lang="sv-SE" sz="2800" dirty="0" smtClean="0"/>
              <a:t>adovoljenje pohote pred djetetom mlađim od petnaest godina</a:t>
            </a:r>
            <a:r>
              <a:rPr lang="hr-HR" sz="2800" dirty="0" smtClean="0"/>
              <a:t>, m</a:t>
            </a:r>
            <a:r>
              <a:rPr lang="pl-PL" sz="2800" dirty="0" smtClean="0"/>
              <a:t>amljenje djece za zadovoljenje spolnih potreba, p</a:t>
            </a:r>
            <a:r>
              <a:rPr lang="vi-VN" sz="2800" dirty="0" smtClean="0">
                <a:latin typeface="Calibri" pitchFamily="34" charset="0"/>
              </a:rPr>
              <a:t>odvođenje djeteta</a:t>
            </a:r>
            <a:r>
              <a:rPr lang="hr-HR" sz="2800" dirty="0" smtClean="0"/>
              <a:t>, iskorištavanje djece za pornografiju i </a:t>
            </a:r>
            <a:r>
              <a:rPr lang="hr-HR" sz="2800" dirty="0" err="1" smtClean="0"/>
              <a:t>dr</a:t>
            </a:r>
            <a:r>
              <a:rPr lang="hr-HR" sz="2800" dirty="0" smtClean="0"/>
              <a:t>.</a:t>
            </a:r>
            <a:endParaRPr lang="hr-HR" sz="2800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OSNOVNA ŠKOLA DON LOVRE KATIĆA SOLIN</a:t>
            </a:r>
            <a:endParaRPr lang="hr-HR"/>
          </a:p>
        </p:txBody>
      </p:sp>
      <p:sp>
        <p:nvSpPr>
          <p:cNvPr id="5" name="TekstniOkvir 4"/>
          <p:cNvSpPr txBox="1"/>
          <p:nvPr/>
        </p:nvSpPr>
        <p:spPr>
          <a:xfrm>
            <a:off x="6300192" y="0"/>
            <a:ext cx="2843808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6000" dirty="0" smtClean="0"/>
              <a:t>NASILJE</a:t>
            </a:r>
            <a:endParaRPr lang="hr-HR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/>
              <a:t>Postupanje (dužnosti)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Informaciju na svaku sumnju prijaviti ravnateljici</a:t>
            </a:r>
          </a:p>
          <a:p>
            <a:r>
              <a:rPr lang="hr-HR" dirty="0" smtClean="0"/>
              <a:t>Škola je dužna prijaviti sumnju o postojanju kaznenoga djela policiji i CZSS-u; uključiti stručnog suradnika radi razgovora s učenikom; po potrebi uključiti liječnika; uključiti roditelje; voditi zapisnik; obavijestiti MZO, pravobraniteljicu za djecu i školskog liječnika</a:t>
            </a:r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OSNOVNA ŠKOLA DON LOVRE KATIĆA SOLIN</a:t>
            </a:r>
            <a:endParaRPr lang="hr-HR"/>
          </a:p>
        </p:txBody>
      </p:sp>
      <p:sp>
        <p:nvSpPr>
          <p:cNvPr id="5" name="TekstniOkvir 4"/>
          <p:cNvSpPr txBox="1"/>
          <p:nvPr/>
        </p:nvSpPr>
        <p:spPr>
          <a:xfrm>
            <a:off x="6300192" y="0"/>
            <a:ext cx="2843808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6000" dirty="0" smtClean="0"/>
              <a:t>NASILJE</a:t>
            </a:r>
            <a:endParaRPr lang="hr-HR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997152"/>
          </a:xfrm>
        </p:spPr>
        <p:txBody>
          <a:bodyPr>
            <a:normAutofit/>
          </a:bodyPr>
          <a:lstStyle/>
          <a:p>
            <a:r>
              <a:rPr lang="hr-HR" dirty="0" smtClean="0"/>
              <a:t>Spolno uznemiravanje je svako verbalno, neverbalno ili fizičko neželjeno ponašanje spolne naravi koje ima za cilj ili stvarno predstavlja povredu dostojanstva osobi, koje uzrokuje strah, neprijateljsko, ponižavajuće ili uvredljivo okruženje.</a:t>
            </a:r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OSNOVNA ŠKOLA DON LOVRE KATIĆA SOLIN</a:t>
            </a:r>
            <a:endParaRPr lang="hr-HR"/>
          </a:p>
        </p:txBody>
      </p:sp>
      <p:sp>
        <p:nvSpPr>
          <p:cNvPr id="5" name="TekstniOkvir 4"/>
          <p:cNvSpPr txBox="1"/>
          <p:nvPr/>
        </p:nvSpPr>
        <p:spPr>
          <a:xfrm>
            <a:off x="3563888" y="0"/>
            <a:ext cx="5580112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6000" dirty="0" smtClean="0"/>
              <a:t>UZNEMIRAVANJE</a:t>
            </a:r>
            <a:endParaRPr lang="hr-HR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/>
              <a:t>Postupanje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997152"/>
          </a:xfrm>
        </p:spPr>
        <p:txBody>
          <a:bodyPr>
            <a:normAutofit fontScale="92500"/>
          </a:bodyPr>
          <a:lstStyle/>
          <a:p>
            <a:r>
              <a:rPr lang="hr-HR" dirty="0" smtClean="0"/>
              <a:t>Ako se radi o seksualnom uznemiravanju od strane djelatnika škole POSTUPITI ISTO KAO KOD NASILJA</a:t>
            </a:r>
          </a:p>
          <a:p>
            <a:r>
              <a:rPr lang="hr-HR" dirty="0" smtClean="0"/>
              <a:t>Ako je od strane drugog učenika SAVJETOVANJE ILI MEDIJACIJA</a:t>
            </a:r>
          </a:p>
          <a:p>
            <a:r>
              <a:rPr lang="hr-HR" dirty="0" smtClean="0"/>
              <a:t>Obveze škole: obavijestiti roditelje i CZSS</a:t>
            </a:r>
          </a:p>
          <a:p>
            <a:r>
              <a:rPr lang="hr-HR" dirty="0" smtClean="0"/>
              <a:t>Spolno uznemiravanje je svako verbalno, neverbalno ili fizičko neželjeno ponašanje spolne naravi koje ima za cilj ili stvarno predstavlja povredu dostojanstva osobi, koje uzrokuje strah, neprijateljsko, ponižavajuće ili uvredljivo okruženje.</a:t>
            </a:r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OSNOVNA ŠKOLA DON LOVRE KATIĆA SOLIN</a:t>
            </a:r>
            <a:endParaRPr lang="hr-HR"/>
          </a:p>
        </p:txBody>
      </p:sp>
      <p:sp>
        <p:nvSpPr>
          <p:cNvPr id="5" name="TekstniOkvir 4"/>
          <p:cNvSpPr txBox="1"/>
          <p:nvPr/>
        </p:nvSpPr>
        <p:spPr>
          <a:xfrm>
            <a:off x="3563888" y="0"/>
            <a:ext cx="5580112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6000" dirty="0" smtClean="0"/>
              <a:t>UZNEMIRAVANJE</a:t>
            </a:r>
            <a:endParaRPr lang="hr-HR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b="1" dirty="0" smtClean="0"/>
              <a:t>PROTOKOL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71500" indent="-571500">
              <a:buFont typeface="+mj-lt"/>
              <a:buAutoNum type="romanUcPeriod"/>
            </a:pPr>
            <a:r>
              <a:rPr lang="hr-HR" dirty="0" smtClean="0"/>
              <a:t>UVOD</a:t>
            </a:r>
          </a:p>
          <a:p>
            <a:pPr marL="571500" indent="-571500">
              <a:buFont typeface="+mj-lt"/>
              <a:buAutoNum type="romanUcPeriod"/>
            </a:pPr>
            <a:r>
              <a:rPr lang="hr-HR" dirty="0" smtClean="0"/>
              <a:t>OBVEZE NADLEŽNIH TIJELA U POSTUPANJU SA ŽRTVAMA SEKSUALNOG NASILJA</a:t>
            </a:r>
          </a:p>
          <a:p>
            <a:pPr marL="571500" indent="-571500">
              <a:buFont typeface="+mj-lt"/>
              <a:buAutoNum type="romanUcPeriod"/>
            </a:pPr>
            <a:r>
              <a:rPr lang="hr-HR" dirty="0" smtClean="0"/>
              <a:t>ZAŠTITA MENTALNOG ZDRAVLJA ŽRTAVA SEKSUALNOG NASILJA (specijalizirane službe)</a:t>
            </a:r>
          </a:p>
          <a:p>
            <a:pPr marL="571500" indent="-571500">
              <a:buFont typeface="+mj-lt"/>
              <a:buAutoNum type="romanUcPeriod"/>
            </a:pPr>
            <a:r>
              <a:rPr lang="hr-HR" dirty="0" smtClean="0"/>
              <a:t>OBLICI, NAČIN I SADRŽAJ SURADNJE NADLEŽNIH TIJELA U POSTUPANJU SA ŽRTVAMA SEKSUALNOG NASILJA</a:t>
            </a:r>
          </a:p>
          <a:p>
            <a:pPr marL="571500" indent="-571500">
              <a:buFont typeface="+mj-lt"/>
              <a:buAutoNum type="romanUcPeriod"/>
            </a:pPr>
            <a:r>
              <a:rPr lang="hr-HR" dirty="0" smtClean="0"/>
              <a:t>IZVOD IZ KAZNENOG ZAKONA</a:t>
            </a:r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OSNOVNA ŠKOLA DON LOVRE KATIĆA SOLIN</a:t>
            </a: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 smtClean="0"/>
              <a:t>Edukacija roditelja i učitelja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r-HR" sz="2400" b="1" dirty="0" smtClean="0"/>
              <a:t>1. Vaše tijelo je vaše vlastito</a:t>
            </a:r>
            <a:br>
              <a:rPr lang="hr-HR" sz="2400" b="1" dirty="0" smtClean="0"/>
            </a:br>
            <a:r>
              <a:rPr lang="hr-HR" sz="2400" dirty="0" smtClean="0"/>
              <a:t>Djecu treba učiti da im tijelo pripada i da je nitko ne može dotaknuti bez njihovog dopuštenja. Otvorena i izravna komunikacija u ranoj dobi o seksualnosti i “privatnim dijelovima tijela”, koristeći ispravna imena za genitalije i druge dijelove tijela, pomoći će djeci razumjeti što nije dopušteno. Djeca imaju pravo odbiti poljubac ili dodir, čak i od osobe koju vole. Djecu treba učiti da kažu "Ne", odmah i čvrsto, neprikladnom fizičkom kontaktu, da se maknu od nesigurnih situacija i kažu odrasloj osobi od povjerenja. Važno je naglasiti da oni moraju ustrajati sve dok netko ne shvati stvar ozbiljno.</a:t>
            </a:r>
            <a:endParaRPr lang="hr-HR" sz="2400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OSNOVNA ŠKOLA DON LOVRE KATIĆA SOLIN</a:t>
            </a:r>
            <a:endParaRPr lang="hr-HR"/>
          </a:p>
        </p:txBody>
      </p:sp>
      <p:sp>
        <p:nvSpPr>
          <p:cNvPr id="4098" name="AutoShape 2" descr="https://static.coe.int/pics/logos/desktop/portal-en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4100" name="AutoShape 4" descr="https://static.coe.int/pics/logos/desktop/portal-en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4102" name="Picture 6" descr="https://www.coe.int/documents/16695/44731385/banner70-portail-EN.jpg/1f01e899-0780-a21c-8eb3-85ad5cbef3b4?t=1550067230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261943"/>
            <a:ext cx="7272808" cy="596057"/>
          </a:xfrm>
          <a:prstGeom prst="rect">
            <a:avLst/>
          </a:prstGeom>
          <a:noFill/>
        </p:spPr>
      </p:pic>
      <p:sp>
        <p:nvSpPr>
          <p:cNvPr id="9" name="Pravokutnik 8"/>
          <p:cNvSpPr/>
          <p:nvPr/>
        </p:nvSpPr>
        <p:spPr>
          <a:xfrm>
            <a:off x="179512" y="5949280"/>
            <a:ext cx="89644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i="1" dirty="0" smtClean="0">
                <a:solidFill>
                  <a:srgbClr val="0070C0"/>
                </a:solidFill>
              </a:rPr>
              <a:t>Konvencija Vijeća Europe o zaštiti djece od seksualnog iskorištavanja i seksualnog zlostavljanja</a:t>
            </a:r>
            <a:endParaRPr lang="hr-HR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OSNOVNA ŠKOLA DON LOVRE KATIĆA SOLIN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4294967295"/>
          </p:nvPr>
        </p:nvSpPr>
        <p:spPr>
          <a:xfrm>
            <a:off x="457200" y="404664"/>
            <a:ext cx="8686800" cy="572149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vi-VN" sz="2400" b="1" dirty="0" smtClean="0">
                <a:latin typeface="Calibri" pitchFamily="34" charset="0"/>
              </a:rPr>
              <a:t>2. Dobar dodir - Loš dodir</a:t>
            </a:r>
            <a:br>
              <a:rPr lang="vi-VN" sz="2400" b="1" dirty="0" smtClean="0">
                <a:latin typeface="Calibri" pitchFamily="34" charset="0"/>
              </a:rPr>
            </a:br>
            <a:r>
              <a:rPr lang="vi-VN" sz="2400" b="1" dirty="0" smtClean="0">
                <a:latin typeface="Calibri" pitchFamily="34" charset="0"/>
              </a:rPr>
              <a:t/>
            </a:r>
            <a:br>
              <a:rPr lang="vi-VN" sz="2400" b="1" dirty="0" smtClean="0">
                <a:latin typeface="Calibri" pitchFamily="34" charset="0"/>
              </a:rPr>
            </a:br>
            <a:r>
              <a:rPr lang="vi-VN" sz="2400" dirty="0" smtClean="0">
                <a:latin typeface="Calibri" pitchFamily="34" charset="0"/>
              </a:rPr>
              <a:t>Djeca ne prepoznaju uvijek prikladno i neprikladno dodirivanje. Recite djeci da nije u redu ako netko gleda ili dodiruje njihove privatne dijelove ili ih moli da pogledaju ili dodirnu tuđe privatne dijelove. </a:t>
            </a:r>
            <a:r>
              <a:rPr lang="hr-HR" sz="2400" dirty="0" smtClean="0">
                <a:latin typeface="Calibri" pitchFamily="34" charset="0"/>
              </a:rPr>
              <a:t>P</a:t>
            </a:r>
            <a:r>
              <a:rPr lang="vi-VN" sz="2400" dirty="0" smtClean="0">
                <a:latin typeface="Calibri" pitchFamily="34" charset="0"/>
              </a:rPr>
              <a:t>ravilo donje</a:t>
            </a:r>
            <a:r>
              <a:rPr lang="hr-HR" sz="2400" dirty="0" smtClean="0">
                <a:latin typeface="Calibri" pitchFamily="34" charset="0"/>
              </a:rPr>
              <a:t>g</a:t>
            </a:r>
            <a:r>
              <a:rPr lang="vi-VN" sz="2400" dirty="0" smtClean="0">
                <a:latin typeface="Calibri" pitchFamily="34" charset="0"/>
              </a:rPr>
              <a:t> rublj</a:t>
            </a:r>
            <a:r>
              <a:rPr lang="hr-HR" sz="2400" dirty="0" smtClean="0">
                <a:latin typeface="Calibri" pitchFamily="34" charset="0"/>
              </a:rPr>
              <a:t>a*</a:t>
            </a:r>
            <a:r>
              <a:rPr lang="vi-VN" sz="2400" dirty="0" smtClean="0">
                <a:latin typeface="Calibri" pitchFamily="34" charset="0"/>
              </a:rPr>
              <a:t> pomaže im da prepoznaju očiglednu, lako pamtljivu granicu: donje rublje. Također pomaže odraslima da započnu razgovor s djecom. Ako djeca nisu sigurna je li ponašanje neke osobe prihvatljivo, provjerite da znaju zatražiti pomoć od odrasle osobe od povjerenja. </a:t>
            </a:r>
            <a:r>
              <a:rPr lang="vi-VN" sz="2400" i="1" dirty="0" smtClean="0">
                <a:latin typeface="Calibri" pitchFamily="34" charset="0"/>
              </a:rPr>
              <a:t>Roditelji mogu objasniti da neki odrasli (kao što su njegovatelji, roditelji ili liječnici) možda moraju dotaknuti djecu, ali djecu treba ohrabriti da kažu „ne“ ako im je situacija nelagodna</a:t>
            </a:r>
            <a:r>
              <a:rPr lang="hr-HR" sz="2400" i="1" dirty="0" smtClean="0">
                <a:latin typeface="Calibri" pitchFamily="34" charset="0"/>
              </a:rPr>
              <a:t>.</a:t>
            </a:r>
          </a:p>
          <a:p>
            <a:pPr>
              <a:buNone/>
            </a:pPr>
            <a:endParaRPr lang="hr-HR" sz="2400" b="1" dirty="0" smtClean="0">
              <a:latin typeface="Calibri" pitchFamily="34" charset="0"/>
            </a:endParaRPr>
          </a:p>
        </p:txBody>
      </p:sp>
      <p:sp>
        <p:nvSpPr>
          <p:cNvPr id="5" name="Pravokutnik 4"/>
          <p:cNvSpPr/>
          <p:nvPr/>
        </p:nvSpPr>
        <p:spPr>
          <a:xfrm>
            <a:off x="0" y="5805263"/>
            <a:ext cx="9144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200" dirty="0" smtClean="0"/>
              <a:t>* https://www.mup.hr/UserDocsImages/topvijesti/2015/studeni/europski%20dan/kiko_i_ruka.pdf</a:t>
            </a:r>
            <a:endParaRPr lang="hr-HR" sz="1200" dirty="0"/>
          </a:p>
        </p:txBody>
      </p:sp>
      <p:sp>
        <p:nvSpPr>
          <p:cNvPr id="6" name="Pravokutnik 5"/>
          <p:cNvSpPr/>
          <p:nvPr/>
        </p:nvSpPr>
        <p:spPr>
          <a:xfrm>
            <a:off x="0" y="6165304"/>
            <a:ext cx="9144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200" dirty="0" smtClean="0"/>
              <a:t>https://www.youtube.com/watch?v=cniCkkwD69o</a:t>
            </a:r>
            <a:endParaRPr lang="hr-H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495</Words>
  <Application>Microsoft Office PowerPoint</Application>
  <PresentationFormat>Prikaz na zaslonu (4:3)</PresentationFormat>
  <Paragraphs>66</Paragraphs>
  <Slides>14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15" baseType="lpstr">
      <vt:lpstr>Office tema</vt:lpstr>
      <vt:lpstr>Protokol o postupanju u slučaju seksualnog nasilja </vt:lpstr>
      <vt:lpstr>Informacije o postupanju Škole</vt:lpstr>
      <vt:lpstr>Slajd 3</vt:lpstr>
      <vt:lpstr>Postupanje (dužnosti)</vt:lpstr>
      <vt:lpstr>Slajd 5</vt:lpstr>
      <vt:lpstr>Postupanje</vt:lpstr>
      <vt:lpstr>PROTOKOL</vt:lpstr>
      <vt:lpstr>Edukacija roditelja i učitelja</vt:lpstr>
      <vt:lpstr>Slajd 9</vt:lpstr>
      <vt:lpstr>Slajd 10</vt:lpstr>
      <vt:lpstr>Slajd 11</vt:lpstr>
      <vt:lpstr>Slajd 12</vt:lpstr>
      <vt:lpstr>Slajd 13</vt:lpstr>
      <vt:lpstr>Detaljnije proučite u brošuri 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Protokol o postupanju u slučaju seksualnog nasilja</dc:title>
  <dc:creator>SRS</dc:creator>
  <cp:lastModifiedBy>tajnica</cp:lastModifiedBy>
  <cp:revision>17</cp:revision>
  <dcterms:created xsi:type="dcterms:W3CDTF">2019-02-15T14:34:23Z</dcterms:created>
  <dcterms:modified xsi:type="dcterms:W3CDTF">2019-02-18T15:21:38Z</dcterms:modified>
</cp:coreProperties>
</file>