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9" r:id="rId4"/>
    <p:sldId id="260" r:id="rId5"/>
    <p:sldId id="261" r:id="rId6"/>
    <p:sldId id="262" r:id="rId7"/>
    <p:sldId id="263" r:id="rId8"/>
    <p:sldId id="281" r:id="rId9"/>
    <p:sldId id="274" r:id="rId10"/>
    <p:sldId id="280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DAC6A6-3C70-4B3D-A8BF-0A493CDBF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9B289FB-1802-4232-A60E-DE88CE79D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1168A79-58CA-4700-97EB-716A2F78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BA73EE8-9D40-4291-8109-9965EDE6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DE4A739-92C6-4495-BC23-C32EF3D1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949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7F1891-83F2-4404-BD90-7657BBD1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AAC859C-AD9D-4661-A1B5-AA223689D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E826050-657C-442B-B0D5-F88A82D0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FACE9AD-D463-4959-B359-53117AC1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2EDD7C0-6725-4C72-A1A0-F11C7B74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198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0D4D984D-2A44-4039-9A74-EF121D084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AB38007-D750-4856-AD44-13AC7478A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393333E-D804-4F13-9EF2-D7678D72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50AF499-CD32-45D6-9EB7-0FD75B7F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5B4A3F5-18EC-4DC6-8C77-6D58F318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93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29D1F20-AC33-412C-9EF4-0182F66C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8C10718-C4AC-428E-82C6-2EFE2ACA0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4F2B106-3014-4A0E-B5DA-E79567BF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5FB74AB-A784-4084-A547-CCB1C114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9BB8BC3-5C95-46F7-919A-3199546B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053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56F220-1F4B-4BBD-883A-93C0DB12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950586F-C5B1-49D2-873E-8A0297E50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7908C68-2F20-44A4-8551-B35A57AE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5703B45-09A8-4269-96C1-A9F4190A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957B5FE-B88B-4C4D-8F20-56CCD769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9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93A85C-69AE-4C81-8C0B-6E6DE424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6CD1155-0555-4AB2-B7F2-38C6B180B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B758D44F-7598-4046-8FEC-316D564B2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92027D3-05E5-4A70-ACC0-BA91C6B5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DEA1F93-EF9B-483A-97FE-4D8DEB2D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4CF70B8-9C36-4369-8A4A-6A6B23A7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40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FE9DA1-1D01-4483-802A-AD47A5EA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FFAF28B-3619-4154-BAFF-3DE1268A4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59B2912-DF7E-41EC-B3EE-DC819DB8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B4F29C33-D8CA-4456-895C-A07C5E5EC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AEB769A6-0B07-4AF8-96C7-EAFFDA1C4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925AE63D-8AA0-4C49-A969-ABC89664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5116BFF3-C12C-4D7A-B040-596C8E89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7A5483D-AF46-4505-A7BC-E44C87A0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35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3406B2-3672-48B3-822F-4ECB7985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EA5AAAC-D3B1-4D25-9C4B-EACFE734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A39BE9A2-E66C-406C-B25F-1846434C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356C2F6-D179-4666-94F8-6A7C5683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1885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5C8EC27-4B2A-458E-AFCB-E9FA329C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509ABD3A-2FD8-4F48-B0BF-842D4B0F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2173F330-0883-40B5-B2D6-DAF4FB44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4756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C2DAA6-4760-4726-9A8F-0C4D7354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8C0790E-D90D-4406-B7DE-30258360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A7BE4D-4771-4902-ADC7-D52A3BCC9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92F0053-645B-4F93-A088-1B3443C9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B967ADB-E215-4C95-8472-DC5B73CC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995DF51-BE1D-4F9F-8374-BC08E454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760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669C74-A2BE-48A8-A1B0-542401ED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847F6CEF-C0AD-49ED-A659-14A977953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09AEA7A-B2BD-451E-8D8E-6B00AD54D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8AAD2A5E-9B2A-4A35-871F-6949D22B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FD19B05-A67E-4A0E-A60D-51AA6E94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579C0D8-9F0A-4308-A6AE-C4B69256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33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BD82C483-63EE-4AB7-BF3C-F882F145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A5A394C-063A-41E7-8423-D66011D0E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AD3C633-904B-4ABF-A150-AFD0BF308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5F7E-A05C-4E2B-B0F9-07FA7191DD8F}" type="datetimeFigureOut">
              <a:rPr lang="hr-HR" smtClean="0"/>
              <a:pPr/>
              <a:t>7.10.2020.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AEB3A4C-38F0-4F29-9EA3-011B172DF0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38374F9-912A-4956-ABD5-BFE3A2174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BCB0-7717-4CD9-94A6-AC249E98CF4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3722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lime.hr/Kad-te-boli-moras-reci-vol-1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AC79A1E-11EA-46EB-9F21-30255EDB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CD2E105-A197-4C8A-B5CB-7D73B12C8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https://www.bolime.hr/Kad-te-boli-moras-reci-vol-1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9475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0DA0AA5-E289-4388-94B4-2966E0D6C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273" r="18715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78391D5-D04A-4306-B3B7-6FAA960D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0388" y="721699"/>
            <a:ext cx="6330461" cy="5978769"/>
          </a:xfrm>
        </p:spPr>
        <p:txBody>
          <a:bodyPr anchor="ctr">
            <a:normAutofit/>
          </a:bodyPr>
          <a:lstStyle/>
          <a:p>
            <a:r>
              <a:rPr lang="hr-HR" sz="2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Prisutnost podrške odrasle osobe poput učitelja, roditelja, prijatelja ključni je čimbenik koji može pomoći mladima u rješavanju problema mentalnoga zdravlja. </a:t>
            </a:r>
          </a:p>
          <a:p>
            <a:pPr marL="0" indent="0">
              <a:buNone/>
            </a:pPr>
            <a:endParaRPr lang="hr-HR" sz="20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r>
              <a:rPr lang="hr-HR" sz="2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Ako mlada osoba pati i otežano funkcionira, uz podršku je potrebna stručna procjena kako se ne bi previdjela potreba za primjerenom</a:t>
            </a:r>
            <a:br>
              <a:rPr lang="hr-HR" sz="2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hr-HR" sz="20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stručnom pomoći i zbog toga kasnilo s potrebnim stručnim tretmanom.</a:t>
            </a:r>
            <a:r>
              <a:rPr lang="hr-HR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/>
            </a:r>
            <a:br>
              <a:rPr lang="hr-HR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endParaRPr lang="hr-HR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pPr>
              <a:buNone/>
            </a:pPr>
            <a:endParaRPr lang="hr-HR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r>
              <a:rPr lang="hr-HR" sz="2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„</a:t>
            </a:r>
            <a:r>
              <a:rPr lang="hr-HR" sz="20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Kad prijatelj pomoć treba, jer mu tuga disat ne da, ljubav ja ću svoju dati, pa da opet može sjati!”</a:t>
            </a:r>
            <a:endParaRPr lang="hr-HR" sz="2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  <a:p>
            <a:endParaRPr lang="hr-HR" sz="2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34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811308A1-BB6A-4FEE-B4D0-2A6CD6915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28" b="13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95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5F4A6B88-BC2B-4946-AE19-C6279C30E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4" r="2169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71446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FD4F6867-1914-44E2-8F91-A905ECA63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82" r="2680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0082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5491A0C2-0383-4918-8749-DD5B657E2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4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040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30C102D2-30EE-4669-9534-978B0633F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37" r="1062" b="-1"/>
          <a:stretch/>
        </p:blipFill>
        <p:spPr>
          <a:xfrm>
            <a:off x="3317532" y="1800666"/>
            <a:ext cx="7920209" cy="5057334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09CC926E-1FD6-449B-9513-964431D9AEB2}"/>
              </a:ext>
            </a:extLst>
          </p:cNvPr>
          <p:cNvSpPr/>
          <p:nvPr/>
        </p:nvSpPr>
        <p:spPr>
          <a:xfrm flipH="1">
            <a:off x="5236698" y="5050302"/>
            <a:ext cx="261734" cy="379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xmlns="" id="{6CB63AD3-72D4-44E0-A603-D2ECD207FA0F}"/>
              </a:ext>
            </a:extLst>
          </p:cNvPr>
          <p:cNvSpPr/>
          <p:nvPr/>
        </p:nvSpPr>
        <p:spPr>
          <a:xfrm>
            <a:off x="2576240" y="4919298"/>
            <a:ext cx="7844589" cy="19387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KAD GOD IMAŠ PRILIKU, RAZGOVARAJ S NEKIM O PROBLEMIMA!</a:t>
            </a:r>
            <a:endParaRPr lang="hr-HR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D1B1063-6470-4219-9310-597216F1B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098" y="0"/>
            <a:ext cx="6569613" cy="20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51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53C1D7D8-6FEA-459F-9857-951F3FE22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10" r="2" b="2"/>
          <a:stretch/>
        </p:blipFill>
        <p:spPr>
          <a:xfrm>
            <a:off x="146059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66C56617-B008-43B9-AAB9-32658A494C52}"/>
              </a:ext>
            </a:extLst>
          </p:cNvPr>
          <p:cNvSpPr/>
          <p:nvPr/>
        </p:nvSpPr>
        <p:spPr>
          <a:xfrm>
            <a:off x="3784209" y="5627077"/>
            <a:ext cx="1645920" cy="46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163F9A2-9339-4147-A4D1-E3877FE0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43" y="1440923"/>
            <a:ext cx="6096000" cy="360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560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5">
            <a:extLst>
              <a:ext uri="{FF2B5EF4-FFF2-40B4-BE49-F238E27FC236}">
                <a16:creationId xmlns:a16="http://schemas.microsoft.com/office/drawing/2014/main" xmlns="" id="{07322A9E-F1EC-405E-8971-BA906EFFC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xmlns="" id="{A5704422-1118-4FD1-95AD-29A064EB8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xmlns="" id="{A88B2AAA-B805-498E-A9E6-98B88585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xmlns="" id="{9B8051E0-19D7-43E1-BFD9-E6DBFEB3A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9">
            <a:extLst>
              <a:ext uri="{FF2B5EF4-FFF2-40B4-BE49-F238E27FC236}">
                <a16:creationId xmlns:a16="http://schemas.microsoft.com/office/drawing/2014/main" xmlns="" id="{4EDB2B02-86A2-46F5-A4BE-B7D9B1041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xmlns="" id="{43954639-FB5D-41F4-9560-6F6DFE7784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xmlns="" id="{E898931C-0323-41FA-A036-20F818B1F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xmlns="" id="{89AFE9DD-0792-4B98-B4EB-97ACA17E6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xmlns="" id="{3981F5C4-9AE1-404E-AF44-A4E6DB374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xmlns="" id="{763C1781-8726-4FAC-8C45-FF40376BE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xmlns="" id="{301491B5-56C7-43DC-A3D9-861EECCA0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Naslov 1">
            <a:extLst>
              <a:ext uri="{FF2B5EF4-FFF2-40B4-BE49-F238E27FC236}">
                <a16:creationId xmlns:a16="http://schemas.microsoft.com/office/drawing/2014/main" xmlns="" id="{C7A70AAA-3391-421D-83A3-561ECCEF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xmlns="" id="{237E2353-22DF-46E0-A200-FB30F8F394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3">
            <a:extLst>
              <a:ext uri="{FF2B5EF4-FFF2-40B4-BE49-F238E27FC236}">
                <a16:creationId xmlns:a16="http://schemas.microsoft.com/office/drawing/2014/main" xmlns="" id="{DD6138DB-057B-45F7-A5F4-E7BFDA20D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79A54AB1-B64F-4843-BFAB-81CB74E66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0A88D5CE-ADBD-49F5-8C4A-10F8BDC96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310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FEB705B4-3C7B-4D1D-8365-128BAA8D5118}"/>
              </a:ext>
            </a:extLst>
          </p:cNvPr>
          <p:cNvSpPr/>
          <p:nvPr/>
        </p:nvSpPr>
        <p:spPr>
          <a:xfrm>
            <a:off x="1120547" y="986396"/>
            <a:ext cx="3714524" cy="24161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RAZVIJAJ I NJEGUJ SVOJE INTERESE I HOBIJE</a:t>
            </a:r>
          </a:p>
        </p:txBody>
      </p:sp>
    </p:spTree>
    <p:extLst>
      <p:ext uri="{BB962C8B-B14F-4D97-AF65-F5344CB8AC3E}">
        <p14:creationId xmlns:p14="http://schemas.microsoft.com/office/powerpoint/2010/main" xmlns="" val="152029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A4FC13DD-1642-445F-96DB-3F9BDAFC2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8" r="2348"/>
          <a:stretch/>
        </p:blipFill>
        <p:spPr>
          <a:xfrm>
            <a:off x="3889163" y="1705708"/>
            <a:ext cx="7092560" cy="5155809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37AE082-279B-465A-A8DE-DCA3382C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01" y="-3517"/>
            <a:ext cx="8144022" cy="28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274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xmlns="" id="{C83A5C14-ED91-4CD1-809E-D29FF97C9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10">
            <a:extLst>
              <a:ext uri="{FF2B5EF4-FFF2-40B4-BE49-F238E27FC236}">
                <a16:creationId xmlns:a16="http://schemas.microsoft.com/office/drawing/2014/main" xmlns="" id="{56065185-5C34-4F86-AA96-AA4D065B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xmlns="" id="{6DA464C6-0FC8-42F9-A0C0-930EE34661BE}"/>
              </a:ext>
            </a:extLst>
          </p:cNvPr>
          <p:cNvSpPr/>
          <p:nvPr/>
        </p:nvSpPr>
        <p:spPr>
          <a:xfrm>
            <a:off x="5106572" y="6105378"/>
            <a:ext cx="1491176" cy="7526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xmlns="" id="{82E7C4E4-0220-47D6-B9BD-C4B956C6B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3634" y="2506662"/>
            <a:ext cx="6225951" cy="435133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F541AEF0-A33C-48E3-8A4B-3ECDD24D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17" y="115020"/>
            <a:ext cx="9357366" cy="2794000"/>
          </a:xfrm>
          <a:prstGeom prst="rect">
            <a:avLst/>
          </a:prstGeom>
        </p:spPr>
      </p:pic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8BA290B3-1FEA-470B-9CBB-A84A03680960}"/>
              </a:ext>
            </a:extLst>
          </p:cNvPr>
          <p:cNvSpPr/>
          <p:nvPr/>
        </p:nvSpPr>
        <p:spPr>
          <a:xfrm>
            <a:off x="4969042" y="6376737"/>
            <a:ext cx="938463" cy="4812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707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E0311CE5-3D05-493E-B9D2-CF549DF73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8A79D7-5481-4DEA-8197-B37275E94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370" y="4249107"/>
            <a:ext cx="10191405" cy="1109031"/>
          </a:xfrm>
        </p:spPr>
        <p:txBody>
          <a:bodyPr>
            <a:normAutofit/>
          </a:bodyPr>
          <a:lstStyle/>
          <a:p>
            <a:r>
              <a:rPr lang="hr-HR" sz="5200" dirty="0"/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4006078-90B4-4346-9B98-93703E752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3979" y="6108420"/>
            <a:ext cx="7082007" cy="546502"/>
          </a:xfrm>
        </p:spPr>
        <p:txBody>
          <a:bodyPr>
            <a:normAutofit/>
          </a:bodyPr>
          <a:lstStyle/>
          <a:p>
            <a:r>
              <a:rPr lang="hr-HR" dirty="0"/>
              <a:t>Svjetski dan mentalnog zdravlja 10.10.2020.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C93510B-7341-4EAF-A6D1-742F8327E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3" r="11553"/>
          <a:stretch/>
        </p:blipFill>
        <p:spPr>
          <a:xfrm>
            <a:off x="-10806" y="2952323"/>
            <a:ext cx="5803323" cy="390567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9BA86C8-A00E-43EC-8754-935B07DCF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" r="873" b="-1"/>
          <a:stretch/>
        </p:blipFill>
        <p:spPr>
          <a:xfrm>
            <a:off x="5803322" y="164057"/>
            <a:ext cx="5803323" cy="392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8A8380-1EE1-4D77-AFA3-85872B5C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  <a:t>HVALA NA PAŽNJI!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3C42B1AE-5A69-4DB0-90C6-D2728DFDE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9364"/>
            <a:ext cx="10515600" cy="34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57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EA376B-840D-4EF0-843F-DF01ED48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979"/>
            <a:ext cx="10515600" cy="1070811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10.listopada SVJETSKI DAN MENTALNOG ZDRAVLJA</a:t>
            </a:r>
            <a: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hr-H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97F5A3C-2ABC-4FA7-92BB-1E9C66C82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800" b="1" i="0" dirty="0">
                <a:solidFill>
                  <a:srgbClr val="2D75B5"/>
                </a:solidFill>
                <a:effectLst/>
                <a:latin typeface="Cambria-Bold"/>
              </a:rPr>
              <a:t>Što je to mentalno zdravlje i zbog čega je važno?</a:t>
            </a:r>
          </a:p>
          <a:p>
            <a:endParaRPr lang="hr-HR" sz="1800" b="1" i="0" dirty="0">
              <a:solidFill>
                <a:srgbClr val="2D75B5"/>
              </a:solidFill>
              <a:effectLst/>
              <a:latin typeface="Cambria-Bold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  <a:latin typeface="Cambria-Bold"/>
              </a:rPr>
              <a:t>Prema Svjetskoj zdravstvenoj organizaciji z</a:t>
            </a:r>
            <a:r>
              <a:rPr lang="hr-HR" sz="2800" i="0" dirty="0">
                <a:solidFill>
                  <a:srgbClr val="000000"/>
                </a:solidFill>
                <a:effectLst/>
                <a:latin typeface="Cambria-Bold"/>
              </a:rPr>
              <a:t>dravlje se definira kao </a:t>
            </a:r>
            <a:r>
              <a:rPr lang="hr-HR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stanje potpunoga tjelesnog, mentalnog (psihičkog) i društvenog</a:t>
            </a:r>
            <a:br>
              <a:rPr lang="hr-HR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28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blagostanja, a ne samo odsustvo bolesti ili slabosti (nemoći).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800" b="1" i="0" dirty="0">
                <a:solidFill>
                  <a:srgbClr val="000000"/>
                </a:solidFill>
                <a:effectLst/>
                <a:latin typeface="Cambria-Bold"/>
              </a:rPr>
              <a:t>Mentalno zdravlje </a:t>
            </a:r>
            <a:r>
              <a:rPr lang="hr-HR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određuje se kao stanje dobrobiti u kojemu pojedinac</a:t>
            </a:r>
            <a:br>
              <a:rPr lang="hr-HR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ostvaruje svoj puni potencijal, može se nositi s uobičajenim životnim stresorima, može produktivno i plodonosno raditi te doprinosi svojoj zajednici.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4091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B95BF2-3717-4C41-9D9A-27025E827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-Bold"/>
                <a:ea typeface="+mn-ea"/>
                <a:cs typeface="+mn-cs"/>
              </a:rPr>
              <a:t>NEMA ZDRAVLJA BEZ MENTALNOGA ZDRAVLJA!</a:t>
            </a:r>
            <a:b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-Bold"/>
                <a:ea typeface="+mn-ea"/>
                <a:cs typeface="+mn-cs"/>
              </a:rPr>
            </a:b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BF6F169-6467-4D9E-A774-2D482B8DB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C97DDA2-31AB-406F-BCC5-2ECA53CD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r-HR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Mentalno zdravlje i tjelesno zdravlje čvrsto su međusobno povezani i jednako su važni.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br>
              <a:rPr lang="hr-HR" sz="2000" dirty="0">
                <a:solidFill>
                  <a:srgbClr val="000000"/>
                </a:solidFill>
              </a:rPr>
            </a:br>
            <a:endParaRPr lang="hr-H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3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F25A18-F4F7-4484-A4C6-9F53FA05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851" y="1279433"/>
            <a:ext cx="4805996" cy="50786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1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Dobro 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mentalno zdravlje obuhvaća različite aspekte osobne(subjektivne) dobrobiti:</a:t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1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sym typeface="Wingdings"/>
              </a:rPr>
              <a:t></a:t>
            </a:r>
            <a:r>
              <a:rPr lang="hr-HR" sz="1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Emocionalnu 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dobrobit (osjećaji)</a:t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1800" dirty="0" smtClean="0">
                <a:solidFill>
                  <a:srgbClr val="000000"/>
                </a:solidFill>
                <a:latin typeface="Cambria" panose="02040503050406030204" pitchFamily="18" charset="0"/>
                <a:sym typeface="Wingdings"/>
              </a:rPr>
              <a:t></a:t>
            </a:r>
            <a:r>
              <a:rPr lang="hr-HR" sz="1800" dirty="0" smtClean="0">
                <a:solidFill>
                  <a:srgbClr val="000000"/>
                </a:solidFill>
                <a:latin typeface="SymbolMT"/>
              </a:rPr>
              <a:t>P</a:t>
            </a:r>
            <a:r>
              <a:rPr lang="hr-HR" sz="1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sihičku 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dobrobit (pozitivno funkcioniranje)</a:t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1800" dirty="0" smtClean="0">
                <a:solidFill>
                  <a:srgbClr val="000000"/>
                </a:solidFill>
                <a:latin typeface="Cambria" panose="02040503050406030204" pitchFamily="18" charset="0"/>
                <a:sym typeface="Wingdings"/>
              </a:rPr>
              <a:t></a:t>
            </a:r>
            <a:r>
              <a:rPr lang="hr-HR" sz="1800" dirty="0" smtClean="0">
                <a:solidFill>
                  <a:srgbClr val="000000"/>
                </a:solidFill>
                <a:latin typeface="SymbolMT"/>
              </a:rPr>
              <a:t>D</a:t>
            </a:r>
            <a:r>
              <a:rPr lang="hr-HR" sz="1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ruštvenu 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dobrobit (odnosi s drugima i prema društvu)</a:t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1800" dirty="0" smtClean="0">
                <a:solidFill>
                  <a:srgbClr val="000000"/>
                </a:solidFill>
                <a:latin typeface="Cambria" panose="02040503050406030204" pitchFamily="18" charset="0"/>
                <a:sym typeface="Wingdings"/>
              </a:rPr>
              <a:t></a:t>
            </a:r>
            <a:r>
              <a:rPr lang="hr-HR" sz="1800" dirty="0" smtClean="0">
                <a:solidFill>
                  <a:srgbClr val="000000"/>
                </a:solidFill>
                <a:latin typeface="SymbolMT"/>
              </a:rPr>
              <a:t>T</a:t>
            </a:r>
            <a:r>
              <a:rPr lang="hr-HR" sz="1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jelesnu 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dobrobit (tjelesno zdravlje)</a:t>
            </a:r>
            <a:b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1800" dirty="0" smtClean="0">
                <a:solidFill>
                  <a:srgbClr val="000000"/>
                </a:solidFill>
                <a:latin typeface="Cambria" panose="02040503050406030204" pitchFamily="18" charset="0"/>
                <a:sym typeface="Wingdings"/>
              </a:rPr>
              <a:t></a:t>
            </a:r>
            <a:r>
              <a:rPr lang="hr-HR" sz="1800" dirty="0" smtClean="0">
                <a:solidFill>
                  <a:srgbClr val="000000"/>
                </a:solidFill>
                <a:latin typeface="SymbolMT"/>
              </a:rPr>
              <a:t>D</a:t>
            </a:r>
            <a:r>
              <a:rPr lang="hr-HR" sz="1800" b="0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uhovnu </a:t>
            </a:r>
            <a:r>
              <a:rPr lang="hr-HR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dobrobit (smisao života)</a:t>
            </a:r>
            <a:r>
              <a:rPr lang="hr-HR" dirty="0"/>
              <a:t> </a:t>
            </a:r>
            <a:br>
              <a:rPr lang="hr-HR" dirty="0"/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320BB272-2AD6-49A4-B8BE-67658885E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r="1532" b="3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68366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BF9265C-EB8B-4FC3-AF59-BCFF7707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2A0DF83-5B5C-4731-A7CD-989E4C328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56" r="-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DD96F4E-1F87-457C-8201-E9E0993E6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r-HR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Predrasuda je s kojom se često susrećemo: mentalno smo zdravi ili smo</a:t>
            </a:r>
            <a:br>
              <a:rPr lang="hr-HR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mentalno bolesni!</a:t>
            </a:r>
          </a:p>
          <a:p>
            <a:r>
              <a:rPr lang="hr-HR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hr-HR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r>
              <a:rPr lang="hr-HR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Slično načinu na koji tjelesno zdrava osoba može imati manje zdravstvene probleme (bol u koljenu ili leđima) i mentalno zdrava osoba može doživjeti emocionalni problem ili više njih, odnosno imati psihičke smetnje.</a:t>
            </a:r>
            <a:r>
              <a:rPr lang="hr-HR" sz="2000" dirty="0">
                <a:solidFill>
                  <a:srgbClr val="000000"/>
                </a:solidFill>
              </a:rPr>
              <a:t> </a:t>
            </a:r>
            <a:br>
              <a:rPr lang="hr-HR" sz="2000" dirty="0">
                <a:solidFill>
                  <a:srgbClr val="000000"/>
                </a:solidFill>
              </a:rPr>
            </a:br>
            <a:endParaRPr lang="hr-H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72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32BB54-DADF-471C-9158-877867BA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79" y="170602"/>
            <a:ext cx="4977976" cy="1454051"/>
          </a:xfrm>
        </p:spPr>
        <p:txBody>
          <a:bodyPr>
            <a:normAutofit/>
          </a:bodyPr>
          <a:lstStyle/>
          <a:p>
            <a:r>
              <a:rPr lang="hr-HR" sz="3100" b="1" i="0" dirty="0">
                <a:solidFill>
                  <a:srgbClr val="000000"/>
                </a:solidFill>
                <a:effectLst/>
                <a:latin typeface="Cambria-Bold"/>
              </a:rPr>
              <a:t>Koliko su česti problemi mentalnoga zdravlja?</a:t>
            </a:r>
            <a:r>
              <a:rPr lang="hr-HR" sz="3100" dirty="0">
                <a:solidFill>
                  <a:srgbClr val="000000"/>
                </a:solidFill>
              </a:rPr>
              <a:t> </a:t>
            </a:r>
            <a:br>
              <a:rPr lang="hr-HR" sz="3100" dirty="0">
                <a:solidFill>
                  <a:srgbClr val="000000"/>
                </a:solidFill>
              </a:rPr>
            </a:br>
            <a:endParaRPr lang="hr-HR" sz="3100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7EFC720-CCEA-4806-B93E-2D0D8A5D87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6249" r="7796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9EB8E9A-CB98-4230-8F6F-B2831B98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85" y="1448972"/>
            <a:ext cx="6654017" cy="4611999"/>
          </a:xfrm>
        </p:spPr>
        <p:txBody>
          <a:bodyPr anchor="ctr">
            <a:normAutofit/>
          </a:bodyPr>
          <a:lstStyle/>
          <a:p>
            <a:r>
              <a:rPr lang="hr-HR" sz="17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Podaci koje prikuplja i objavljuje Svjetska zdravstvena organizacija pokazuju da su problemi mentalnoga zdravlja u porastu. </a:t>
            </a:r>
          </a:p>
          <a:p>
            <a:endParaRPr lang="hr-HR" sz="17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hr-HR" sz="1700" dirty="0">
                <a:solidFill>
                  <a:srgbClr val="000000"/>
                </a:solidFill>
                <a:latin typeface="Cambria" panose="02040503050406030204" pitchFamily="18" charset="0"/>
              </a:rPr>
              <a:t>VAŽNO JE BRINUTI SE ZA SVOJE MENTALNO ZDRAVLJE I POTRAŽITI STRUČNU POMOĆ UKOLIKO NAM JE POTREBNA!</a:t>
            </a:r>
          </a:p>
          <a:p>
            <a:endParaRPr lang="hr-HR" sz="17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hr-HR" sz="17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17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hr-HR" sz="1700" b="1" i="1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 sramota imati problem, ne snalaziti se u svom životu, biti zbunjen. Nije sramota ni ne poduzeti ništa i pomiriti se sa „sudbinom“. Nije sramota, ali je velika šteta. (citat iz knjige „Putovanje u središte srca“) </a:t>
            </a:r>
            <a:endParaRPr lang="hr-HR" sz="1700" b="1" i="1" dirty="0"/>
          </a:p>
        </p:txBody>
      </p:sp>
    </p:spTree>
    <p:extLst>
      <p:ext uri="{BB962C8B-B14F-4D97-AF65-F5344CB8AC3E}">
        <p14:creationId xmlns:p14="http://schemas.microsoft.com/office/powerpoint/2010/main" xmlns="" val="224396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9015897-7FB2-432C-B799-DCE287E3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450" y="-21036"/>
            <a:ext cx="4977976" cy="1454051"/>
          </a:xfrm>
        </p:spPr>
        <p:txBody>
          <a:bodyPr>
            <a:normAutofit/>
          </a:bodyPr>
          <a:lstStyle/>
          <a:p>
            <a:pPr algn="ctr"/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Mentalno zdravlje djece i mladih</a:t>
            </a:r>
            <a:endParaRPr lang="hr-HR" sz="3200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98449B1-C6A5-4ECE-B09D-09947221AC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587" r="8518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C9BCAF3-ECEF-4D5A-AA78-0032FBD6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76625"/>
            <a:ext cx="5959642" cy="5204649"/>
          </a:xfrm>
        </p:spPr>
        <p:txBody>
          <a:bodyPr anchor="ctr">
            <a:normAutofit/>
          </a:bodyPr>
          <a:lstStyle/>
          <a:p>
            <a:r>
              <a:rPr lang="hr-HR" sz="1800" dirty="0">
                <a:solidFill>
                  <a:srgbClr val="000000"/>
                </a:solidFill>
              </a:rPr>
              <a:t>Iako su djeca i mladi uglavnom zdrave podskupine stanovništva, procjenjuje se da je među učenicima oko </a:t>
            </a:r>
            <a:r>
              <a:rPr lang="hr-HR" sz="1800" dirty="0" smtClean="0">
                <a:solidFill>
                  <a:srgbClr val="000000"/>
                </a:solidFill>
              </a:rPr>
              <a:t>20% </a:t>
            </a:r>
            <a:r>
              <a:rPr lang="hr-HR" sz="1800" dirty="0">
                <a:solidFill>
                  <a:srgbClr val="000000"/>
                </a:solidFill>
              </a:rPr>
              <a:t>onih koji imaju psihičke smetnje koje su toliko jake da im ometaju svakodnevni život i školovanje. Njih 10 % ima klinički značajno izražene simptome!</a:t>
            </a:r>
          </a:p>
          <a:p>
            <a:r>
              <a:rPr lang="hr-HR" sz="1800" dirty="0">
                <a:solidFill>
                  <a:srgbClr val="000000"/>
                </a:solidFill>
              </a:rPr>
              <a:t>Najrašireniji problemi povezani uz mentalno zdravlje su  anksiozni poremećaji. Procjenjuje se da se udio anksioznih poremećaja u dječjoj dobi i adolescenciji kreće od 10 do </a:t>
            </a:r>
            <a:r>
              <a:rPr lang="hr-HR" sz="1800" dirty="0" smtClean="0">
                <a:solidFill>
                  <a:srgbClr val="000000"/>
                </a:solidFill>
              </a:rPr>
              <a:t>20% </a:t>
            </a:r>
            <a:r>
              <a:rPr lang="hr-HR" sz="1800" dirty="0">
                <a:solidFill>
                  <a:srgbClr val="000000"/>
                </a:solidFill>
              </a:rPr>
              <a:t>dok je udio depresije od 1 do 3 % u dječjoj dobi te raste na 8 do 9 % u adolescenciji.</a:t>
            </a:r>
          </a:p>
        </p:txBody>
      </p:sp>
    </p:spTree>
    <p:extLst>
      <p:ext uri="{BB962C8B-B14F-4D97-AF65-F5344CB8AC3E}">
        <p14:creationId xmlns:p14="http://schemas.microsoft.com/office/powerpoint/2010/main" xmlns="" val="303131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DF24B4-0A9D-4884-8C99-4B5F9AD7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736" y="8607"/>
            <a:ext cx="7005711" cy="1454051"/>
          </a:xfrm>
        </p:spPr>
        <p:txBody>
          <a:bodyPr>
            <a:normAutofit/>
          </a:bodyPr>
          <a:lstStyle/>
          <a:p>
            <a:pPr algn="ctr"/>
            <a:endParaRPr lang="hr-HR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4040BD3-1562-4719-8106-7C7A374BC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4045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8CAD34A-D9D0-47ED-8E24-DD9B0F03B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7" y="1454052"/>
            <a:ext cx="6433923" cy="5175348"/>
          </a:xfrm>
        </p:spPr>
        <p:txBody>
          <a:bodyPr anchor="ctr">
            <a:normAutofit lnSpcReduction="10000"/>
          </a:bodyPr>
          <a:lstStyle/>
          <a:p>
            <a:r>
              <a:rPr lang="hr-HR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višim razredima osnovne škole, prema jednome istraživanju iz 2016. godine, povišene razine anksioznosti doživljava oko 17 % učenika, a psihosomatske simptome navodi 13 % učenika.</a:t>
            </a:r>
          </a:p>
          <a:p>
            <a:r>
              <a:rPr lang="hr-HR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Jedno istraživanje s učenicima od 5. do 8. razreda osnovnih i od 1. do 4. razreda srednjih škola pokazuje da više od 58 % djece i adolescenata doživljava različite strahove.</a:t>
            </a:r>
          </a:p>
          <a:p>
            <a:r>
              <a:rPr lang="hr-HR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Prema učestalosti pojavljivanja strahova na prvome su mjestu strahovi povezani sa školom i negativnim vrednovanjem u školskome okruženju (strah me odgovaranja pred cijelim razredom; bojim se da će mi se, ako nešto ne budem znao, svi rugati; bojim se da neću uspješno završiti ovaj razred), potom strah od visine, mraka…</a:t>
            </a:r>
            <a:br>
              <a:rPr lang="hr-HR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r-HR" sz="19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r-HR" sz="19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1300" dirty="0">
                <a:solidFill>
                  <a:srgbClr val="000000"/>
                </a:solidFill>
              </a:rPr>
              <a:t/>
            </a:r>
            <a:br>
              <a:rPr lang="hr-HR" sz="1300" dirty="0">
                <a:solidFill>
                  <a:srgbClr val="000000"/>
                </a:solidFill>
              </a:rPr>
            </a:br>
            <a:r>
              <a:rPr lang="hr-HR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hr-HR" sz="13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r-HR" sz="13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65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466</Words>
  <Application>Microsoft Office PowerPoint</Application>
  <PresentationFormat>Prilagođeno</PresentationFormat>
  <Paragraphs>37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Tema sustava Office</vt:lpstr>
      <vt:lpstr>Slajd 1</vt:lpstr>
      <vt:lpstr> </vt:lpstr>
      <vt:lpstr>10.listopada SVJETSKI DAN MENTALNOG ZDRAVLJA </vt:lpstr>
      <vt:lpstr>NEMA ZDRAVLJA BEZ MENTALNOGA ZDRAVLJA! </vt:lpstr>
      <vt:lpstr>Dobro mentalno zdravlje obuhvaća različite aspekte osobne(subjektivne) dobrobiti:  Emocionalnu dobrobit (osjećaji)  Psihičku dobrobit (pozitivno funkcioniranje)  Društvenu dobrobit (odnosi s drugima i prema društvu)  Tjelesnu dobrobit (tjelesno zdravlje) Duhovnu dobrobit (smisao života)  </vt:lpstr>
      <vt:lpstr>Slajd 6</vt:lpstr>
      <vt:lpstr>Koliko su česti problemi mentalnoga zdravlja?  </vt:lpstr>
      <vt:lpstr>Mentalno zdravlje djece i mladih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admin</dc:creator>
  <cp:lastModifiedBy>Windows User</cp:lastModifiedBy>
  <cp:revision>4</cp:revision>
  <dcterms:created xsi:type="dcterms:W3CDTF">2020-10-02T11:05:58Z</dcterms:created>
  <dcterms:modified xsi:type="dcterms:W3CDTF">2020-10-07T06:10:51Z</dcterms:modified>
</cp:coreProperties>
</file>